
<file path=[Content_Types].xml><?xml version="1.0" encoding="utf-8"?>
<Types xmlns="http://schemas.openxmlformats.org/package/2006/content-types">
  <Default Extension="png" ContentType="image/png"/>
  <Default Extension="jpeg" ContentType="image/jpeg"/>
  <Default Extension="emf" ContentType="image/x-emf"/>
  <Default Extension="glb" ContentType="model/gltf.binary"/>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
  </p:notesMasterIdLst>
  <p:sldIdLst>
    <p:sldId id="574" r:id="rId2"/>
    <p:sldId id="567" r:id="rId3"/>
    <p:sldId id="566" r:id="rId4"/>
    <p:sldId id="284" r:id="rId5"/>
    <p:sldId id="568" r:id="rId6"/>
    <p:sldId id="313" r:id="rId7"/>
    <p:sldId id="301" r:id="rId8"/>
    <p:sldId id="317" r:id="rId9"/>
    <p:sldId id="512" r:id="rId10"/>
    <p:sldId id="457" r:id="rId11"/>
    <p:sldId id="437" r:id="rId12"/>
    <p:sldId id="521" r:id="rId13"/>
    <p:sldId id="522" r:id="rId14"/>
    <p:sldId id="523" r:id="rId15"/>
    <p:sldId id="524" r:id="rId16"/>
    <p:sldId id="461" r:id="rId17"/>
    <p:sldId id="462" r:id="rId18"/>
    <p:sldId id="464" r:id="rId19"/>
    <p:sldId id="463" r:id="rId20"/>
    <p:sldId id="526" r:id="rId21"/>
    <p:sldId id="527" r:id="rId22"/>
    <p:sldId id="528" r:id="rId23"/>
    <p:sldId id="489" r:id="rId24"/>
    <p:sldId id="529" r:id="rId25"/>
    <p:sldId id="498" r:id="rId26"/>
    <p:sldId id="258" r:id="rId27"/>
    <p:sldId id="259" r:id="rId28"/>
    <p:sldId id="265" r:id="rId29"/>
    <p:sldId id="270" r:id="rId30"/>
    <p:sldId id="272" r:id="rId31"/>
    <p:sldId id="279" r:id="rId32"/>
    <p:sldId id="280" r:id="rId33"/>
    <p:sldId id="281" r:id="rId34"/>
    <p:sldId id="285" r:id="rId35"/>
    <p:sldId id="286" r:id="rId36"/>
    <p:sldId id="268" r:id="rId37"/>
    <p:sldId id="290" r:id="rId38"/>
    <p:sldId id="572" r:id="rId39"/>
    <p:sldId id="575" r:id="rId40"/>
    <p:sldId id="569" r:id="rId41"/>
    <p:sldId id="571" r:id="rId42"/>
    <p:sldId id="570" r:id="rId43"/>
    <p:sldId id="573" r:id="rId44"/>
  </p:sldIdLst>
  <p:sldSz cx="12192000" cy="6858000"/>
  <p:notesSz cx="10234613" cy="70993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ED7D31"/>
    <a:srgbClr val="5B9BD5"/>
    <a:srgbClr val="000000"/>
    <a:srgbClr val="158FF2"/>
    <a:srgbClr val="FFFFFF"/>
    <a:srgbClr val="CE7A64"/>
    <a:srgbClr val="876BBF"/>
    <a:srgbClr val="819B61"/>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57" autoAdjust="0"/>
    <p:restoredTop sz="65432" autoAdjust="0"/>
  </p:normalViewPr>
  <p:slideViewPr>
    <p:cSldViewPr snapToGrid="0">
      <p:cViewPr varScale="1">
        <p:scale>
          <a:sx n="71" d="100"/>
          <a:sy n="71" d="100"/>
        </p:scale>
        <p:origin x="1840" y="168"/>
      </p:cViewPr>
      <p:guideLst/>
    </p:cSldViewPr>
  </p:slideViewPr>
  <p:notesTextViewPr>
    <p:cViewPr>
      <p:scale>
        <a:sx n="100" d="100"/>
        <a:sy n="100" d="100"/>
      </p:scale>
      <p:origin x="0" y="0"/>
    </p:cViewPr>
  </p:notesTextViewPr>
  <p:notesViewPr>
    <p:cSldViewPr snapToGrid="0">
      <p:cViewPr varScale="1">
        <p:scale>
          <a:sx n="49" d="100"/>
          <a:sy n="49" d="100"/>
        </p:scale>
        <p:origin x="2668"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4434999" cy="356198"/>
          </a:xfrm>
          <a:prstGeom prst="rect">
            <a:avLst/>
          </a:prstGeom>
        </p:spPr>
        <p:txBody>
          <a:bodyPr vert="horz" lIns="99048" tIns="49524" rIns="99048" bIns="49524" rtlCol="0"/>
          <a:lstStyle>
            <a:lvl1pPr algn="l">
              <a:defRPr sz="1300"/>
            </a:lvl1pPr>
          </a:lstStyle>
          <a:p>
            <a:endParaRPr lang="ko-KR" altLang="en-US"/>
          </a:p>
        </p:txBody>
      </p:sp>
      <p:sp>
        <p:nvSpPr>
          <p:cNvPr id="3" name="날짜 개체 틀 2"/>
          <p:cNvSpPr>
            <a:spLocks noGrp="1"/>
          </p:cNvSpPr>
          <p:nvPr>
            <p:ph type="dt" idx="1"/>
          </p:nvPr>
        </p:nvSpPr>
        <p:spPr>
          <a:xfrm>
            <a:off x="5797246" y="0"/>
            <a:ext cx="4434999" cy="356198"/>
          </a:xfrm>
          <a:prstGeom prst="rect">
            <a:avLst/>
          </a:prstGeom>
        </p:spPr>
        <p:txBody>
          <a:bodyPr vert="horz" lIns="99048" tIns="49524" rIns="99048" bIns="49524" rtlCol="0"/>
          <a:lstStyle>
            <a:lvl1pPr algn="r">
              <a:defRPr sz="1300"/>
            </a:lvl1pPr>
          </a:lstStyle>
          <a:p>
            <a:fld id="{5275DD99-CED7-4513-AB80-7AD0BC22E8C1}" type="datetimeFigureOut">
              <a:rPr lang="ko-KR" altLang="en-US" smtClean="0"/>
              <a:t>2020. 12. 7.</a:t>
            </a:fld>
            <a:endParaRPr lang="ko-KR" altLang="en-US"/>
          </a:p>
        </p:txBody>
      </p:sp>
      <p:sp>
        <p:nvSpPr>
          <p:cNvPr id="4" name="슬라이드 이미지 개체 틀 3"/>
          <p:cNvSpPr>
            <a:spLocks noGrp="1" noRot="1" noChangeAspect="1"/>
          </p:cNvSpPr>
          <p:nvPr>
            <p:ph type="sldImg" idx="2"/>
          </p:nvPr>
        </p:nvSpPr>
        <p:spPr>
          <a:xfrm>
            <a:off x="2987675" y="887413"/>
            <a:ext cx="4259263" cy="2395537"/>
          </a:xfrm>
          <a:prstGeom prst="rect">
            <a:avLst/>
          </a:prstGeom>
          <a:noFill/>
          <a:ln w="12700">
            <a:solidFill>
              <a:prstClr val="black"/>
            </a:solidFill>
          </a:ln>
        </p:spPr>
        <p:txBody>
          <a:bodyPr vert="horz" lIns="99048" tIns="49524" rIns="99048" bIns="49524" rtlCol="0" anchor="ctr"/>
          <a:lstStyle/>
          <a:p>
            <a:endParaRPr lang="ko-KR" altLang="en-US"/>
          </a:p>
        </p:txBody>
      </p:sp>
      <p:sp>
        <p:nvSpPr>
          <p:cNvPr id="5" name="슬라이드 노트 개체 틀 4"/>
          <p:cNvSpPr>
            <a:spLocks noGrp="1"/>
          </p:cNvSpPr>
          <p:nvPr>
            <p:ph type="body" sz="quarter" idx="3"/>
          </p:nvPr>
        </p:nvSpPr>
        <p:spPr>
          <a:xfrm>
            <a:off x="1023462" y="3416538"/>
            <a:ext cx="8187690" cy="2795350"/>
          </a:xfrm>
          <a:prstGeom prst="rect">
            <a:avLst/>
          </a:prstGeom>
        </p:spPr>
        <p:txBody>
          <a:bodyPr vert="horz" lIns="99048" tIns="49524" rIns="99048" bIns="49524"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6743103"/>
            <a:ext cx="4434999" cy="356197"/>
          </a:xfrm>
          <a:prstGeom prst="rect">
            <a:avLst/>
          </a:prstGeom>
        </p:spPr>
        <p:txBody>
          <a:bodyPr vert="horz" lIns="99048" tIns="49524" rIns="99048" bIns="49524" rtlCol="0" anchor="b"/>
          <a:lstStyle>
            <a:lvl1pPr algn="l">
              <a:defRPr sz="1300"/>
            </a:lvl1pPr>
          </a:lstStyle>
          <a:p>
            <a:endParaRPr lang="ko-KR" altLang="en-US"/>
          </a:p>
        </p:txBody>
      </p:sp>
      <p:sp>
        <p:nvSpPr>
          <p:cNvPr id="7" name="슬라이드 번호 개체 틀 6"/>
          <p:cNvSpPr>
            <a:spLocks noGrp="1"/>
          </p:cNvSpPr>
          <p:nvPr>
            <p:ph type="sldNum" sz="quarter" idx="5"/>
          </p:nvPr>
        </p:nvSpPr>
        <p:spPr>
          <a:xfrm>
            <a:off x="5797246" y="6743103"/>
            <a:ext cx="4434999" cy="356197"/>
          </a:xfrm>
          <a:prstGeom prst="rect">
            <a:avLst/>
          </a:prstGeom>
        </p:spPr>
        <p:txBody>
          <a:bodyPr vert="horz" lIns="99048" tIns="49524" rIns="99048" bIns="49524" rtlCol="0" anchor="b"/>
          <a:lstStyle>
            <a:lvl1pPr algn="r">
              <a:defRPr sz="1300"/>
            </a:lvl1pPr>
          </a:lstStyle>
          <a:p>
            <a:fld id="{7E9A75ED-6D4E-418F-B1ED-DA7ACB73FFA6}" type="slidenum">
              <a:rPr lang="ko-KR" altLang="en-US" smtClean="0"/>
              <a:t>‹#›</a:t>
            </a:fld>
            <a:endParaRPr lang="ko-KR" altLang="en-US"/>
          </a:p>
        </p:txBody>
      </p:sp>
    </p:spTree>
    <p:extLst>
      <p:ext uri="{BB962C8B-B14F-4D97-AF65-F5344CB8AC3E}">
        <p14:creationId xmlns:p14="http://schemas.microsoft.com/office/powerpoint/2010/main" val="1931816627"/>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노트 개체 틀 2"/>
          <p:cNvSpPr>
            <a:spLocks noGrp="1"/>
          </p:cNvSpPr>
          <p:nvPr>
            <p:ph type="body" idx="1"/>
          </p:nvPr>
        </p:nvSpPr>
        <p:spPr/>
        <p:txBody>
          <a:bodyPr/>
          <a:lstStyle/>
          <a:p>
            <a:r>
              <a:rPr lang="en-US" dirty="0"/>
              <a:t>Our today’s presentation actually starts with a concept: the intended outcome of a food product in our mind, whenever we go for shopping[</a:t>
            </a:r>
            <a:r>
              <a:rPr lang="en-US" b="1" dirty="0"/>
              <a:t>click].</a:t>
            </a:r>
            <a:r>
              <a:rPr lang="en-US" b="0" dirty="0"/>
              <a:t> In simple words, the use or benefit of that product</a:t>
            </a:r>
          </a:p>
          <a:p>
            <a:endParaRPr lang="en-US" b="0" dirty="0"/>
          </a:p>
          <a:p>
            <a:r>
              <a:rPr lang="en-US" b="0" dirty="0"/>
              <a:t>[</a:t>
            </a:r>
            <a:r>
              <a:rPr lang="en-US" b="1" dirty="0"/>
              <a:t>click</a:t>
            </a:r>
            <a:r>
              <a:rPr lang="en-US" b="0" dirty="0"/>
              <a:t>] For starters, lets take the example of Alcohol, when we go to buy it, we may have something of like this in mind - maybe after a lot of consumption but still a possible scenario[</a:t>
            </a:r>
            <a:r>
              <a:rPr lang="en-US" b="1" dirty="0"/>
              <a:t>click</a:t>
            </a:r>
            <a:r>
              <a:rPr lang="en-US" b="0" dirty="0"/>
              <a:t>]. However we would never think that it could have this sort of an impact [</a:t>
            </a:r>
            <a:r>
              <a:rPr lang="en-US" b="1" dirty="0"/>
              <a:t>click</a:t>
            </a:r>
            <a:r>
              <a:rPr lang="en-US" b="0" dirty="0"/>
              <a:t>].</a:t>
            </a:r>
          </a:p>
          <a:p>
            <a:endParaRPr lang="en-US" b="0" dirty="0"/>
          </a:p>
          <a:p>
            <a:r>
              <a:rPr lang="en-US" b="0" dirty="0"/>
              <a:t>Same is the scenario with milk [</a:t>
            </a:r>
            <a:r>
              <a:rPr lang="en-US" b="1" dirty="0"/>
              <a:t>click</a:t>
            </a:r>
            <a:r>
              <a:rPr lang="en-US" b="0" dirty="0"/>
              <a:t>]. When we buy it, we consider it for its nutritious value[</a:t>
            </a:r>
            <a:r>
              <a:rPr lang="en-US" b="1" dirty="0"/>
              <a:t>click</a:t>
            </a:r>
            <a:r>
              <a:rPr lang="en-US" b="0" dirty="0"/>
              <a:t>] but sometimes it can have its adverse affects [</a:t>
            </a:r>
            <a:r>
              <a:rPr lang="en-US" b="1" dirty="0"/>
              <a:t>click</a:t>
            </a:r>
            <a:r>
              <a:rPr lang="en-US" b="0" dirty="0"/>
              <a:t>]</a:t>
            </a:r>
            <a:endParaRPr lang="en-US" b="1" dirty="0"/>
          </a:p>
        </p:txBody>
      </p:sp>
      <p:sp>
        <p:nvSpPr>
          <p:cNvPr id="4" name="슬라이드 번호 개체 틀 3"/>
          <p:cNvSpPr>
            <a:spLocks noGrp="1"/>
          </p:cNvSpPr>
          <p:nvPr>
            <p:ph type="sldNum" sz="quarter" idx="10"/>
          </p:nvPr>
        </p:nvSpPr>
        <p:spPr/>
        <p:txBody>
          <a:bodyPr/>
          <a:lstStyle/>
          <a:p>
            <a:fld id="{7E9A75ED-6D4E-418F-B1ED-DA7ACB73FFA6}" type="slidenum">
              <a:rPr lang="ko-KR" altLang="en-US" smtClean="0"/>
              <a:t>2</a:t>
            </a:fld>
            <a:endParaRPr lang="ko-KR" altLang="en-US"/>
          </a:p>
        </p:txBody>
      </p:sp>
    </p:spTree>
    <p:extLst>
      <p:ext uri="{BB962C8B-B14F-4D97-AF65-F5344CB8AC3E}">
        <p14:creationId xmlns:p14="http://schemas.microsoft.com/office/powerpoint/2010/main" val="206613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aseline="0" dirty="0"/>
              <a:t>This system is called: RF-EATS.</a:t>
            </a:r>
            <a:endParaRPr lang="en-US" sz="1200" dirty="0"/>
          </a:p>
          <a:p>
            <a:endParaRPr lang="en-US" b="1" dirty="0"/>
          </a:p>
          <a:p>
            <a:r>
              <a:rPr lang="en-US" b="1" dirty="0"/>
              <a:t>[click] </a:t>
            </a:r>
            <a:r>
              <a:rPr lang="en-US" dirty="0"/>
              <a:t>The system can measure properties of food and liquids in containers without requiring direct contact</a:t>
            </a:r>
            <a:r>
              <a:rPr lang="en-US" b="1" dirty="0"/>
              <a:t> with the content</a:t>
            </a:r>
            <a:r>
              <a:rPr lang="en-US" dirty="0"/>
              <a:t>.</a:t>
            </a:r>
          </a:p>
          <a:p>
            <a:r>
              <a:rPr lang="en-US" b="1" dirty="0"/>
              <a:t>[click] </a:t>
            </a:r>
            <a:r>
              <a:rPr lang="en-US" dirty="0"/>
              <a:t>RF-EATS works accurately in practical indoor environments and generalizes to unseen compositions.</a:t>
            </a:r>
          </a:p>
          <a:p>
            <a:r>
              <a:rPr lang="en-US" b="1" dirty="0"/>
              <a:t>[click] </a:t>
            </a:r>
            <a:r>
              <a:rPr lang="en-US" dirty="0"/>
              <a:t>And they implemented and evaluated this system in practical </a:t>
            </a:r>
            <a:r>
              <a:rPr lang="en-US" dirty="0" err="1"/>
              <a:t>env</a:t>
            </a:r>
            <a:r>
              <a:rPr lang="en-US" dirty="0"/>
              <a:t>, and demonstrated that it can achieve over 90% accuracy across a variety of applications. </a:t>
            </a:r>
            <a:r>
              <a:rPr lang="en-US" altLang="ko-KR" dirty="0"/>
              <a:t>[click next slide]</a:t>
            </a:r>
            <a:endParaRPr lang="en-US" dirty="0"/>
          </a:p>
        </p:txBody>
      </p:sp>
      <p:sp>
        <p:nvSpPr>
          <p:cNvPr id="4" name="Slide Number Placeholder 3"/>
          <p:cNvSpPr>
            <a:spLocks noGrp="1"/>
          </p:cNvSpPr>
          <p:nvPr>
            <p:ph type="sldNum" sz="quarter" idx="5"/>
          </p:nvPr>
        </p:nvSpPr>
        <p:spPr/>
        <p:txBody>
          <a:bodyPr/>
          <a:lstStyle/>
          <a:p>
            <a:fld id="{7E9A75ED-6D4E-418F-B1ED-DA7ACB73FFA6}" type="slidenum">
              <a:rPr lang="ko-KR" altLang="en-US" smtClean="0"/>
              <a:t>11</a:t>
            </a:fld>
            <a:endParaRPr lang="ko-KR" altLang="en-US"/>
          </a:p>
        </p:txBody>
      </p:sp>
    </p:spTree>
    <p:extLst>
      <p:ext uri="{BB962C8B-B14F-4D97-AF65-F5344CB8AC3E}">
        <p14:creationId xmlns:p14="http://schemas.microsoft.com/office/powerpoint/2010/main" val="3855742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90478">
              <a:defRPr/>
            </a:pPr>
            <a:r>
              <a:rPr lang="en-US" sz="1300" dirty="0"/>
              <a:t>So, the key idea is to extract features from the RFID’s response in order to infer if the content is fake or authentic. </a:t>
            </a:r>
          </a:p>
          <a:p>
            <a:pPr defTabSz="990478">
              <a:defRPr/>
            </a:pPr>
            <a:endParaRPr lang="en-US" sz="1300" dirty="0"/>
          </a:p>
          <a:p>
            <a:pPr defTabSz="990478">
              <a:defRPr/>
            </a:pPr>
            <a:r>
              <a:rPr lang="en-US" altLang="ko-KR" sz="1400" dirty="0"/>
              <a:t>[click next slide]</a:t>
            </a:r>
            <a:endParaRPr lang="en-US" sz="1300" dirty="0"/>
          </a:p>
        </p:txBody>
      </p:sp>
      <p:sp>
        <p:nvSpPr>
          <p:cNvPr id="4" name="Slide Number Placeholder 3"/>
          <p:cNvSpPr>
            <a:spLocks noGrp="1"/>
          </p:cNvSpPr>
          <p:nvPr>
            <p:ph type="sldNum" sz="quarter" idx="10"/>
          </p:nvPr>
        </p:nvSpPr>
        <p:spPr/>
        <p:txBody>
          <a:bodyPr/>
          <a:lstStyle/>
          <a:p>
            <a:fld id="{7E9A75ED-6D4E-418F-B1ED-DA7ACB73FFA6}" type="slidenum">
              <a:rPr lang="ko-KR" altLang="en-US" smtClean="0"/>
              <a:t>12</a:t>
            </a:fld>
            <a:endParaRPr lang="ko-KR" altLang="en-US"/>
          </a:p>
        </p:txBody>
      </p:sp>
    </p:spTree>
    <p:extLst>
      <p:ext uri="{BB962C8B-B14F-4D97-AF65-F5344CB8AC3E}">
        <p14:creationId xmlns:p14="http://schemas.microsoft.com/office/powerpoint/2010/main" val="167183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t>In their previous study, they tested this idea on fake alcohol, and published their early results in a </a:t>
            </a:r>
            <a:r>
              <a:rPr lang="en-US" altLang="ko-KR" dirty="0" err="1"/>
              <a:t>Hotnets</a:t>
            </a:r>
            <a:r>
              <a:rPr lang="en-US" altLang="ko-KR" dirty="0"/>
              <a:t> paper. Let me tell you about this experiment </a:t>
            </a:r>
          </a:p>
          <a:p>
            <a:endParaRPr lang="en-US" altLang="ko-KR" dirty="0"/>
          </a:p>
          <a:p>
            <a:r>
              <a:rPr lang="en-US" altLang="ko-KR" dirty="0"/>
              <a:t>[click] What they did was, they took a bottle of the authentic alcohol and put an RFID on it, and</a:t>
            </a:r>
            <a:r>
              <a:rPr lang="en-US" altLang="ko-KR" b="1" dirty="0"/>
              <a:t> </a:t>
            </a:r>
            <a:r>
              <a:rPr lang="en-US" altLang="ko-KR" dirty="0"/>
              <a:t>they extracted a set of frequency-domain features, which you can see here. Then, </a:t>
            </a:r>
            <a:r>
              <a:rPr lang="en-US" altLang="ko-KR" b="1" dirty="0"/>
              <a:t>[click] </a:t>
            </a:r>
            <a:r>
              <a:rPr lang="en-US" altLang="ko-KR" dirty="0"/>
              <a:t>they took another bottle, this one with fake alcohol. Extracted the same kind of features </a:t>
            </a:r>
            <a:r>
              <a:rPr lang="en-US" altLang="ko-KR" b="1" dirty="0"/>
              <a:t>[click] </a:t>
            </a:r>
            <a:r>
              <a:rPr lang="en-US" altLang="ko-KR" b="0" dirty="0"/>
              <a:t>They repeated the same experiment few times in the same environment and they trained a simple machine learning classifier, which got </a:t>
            </a:r>
            <a:r>
              <a:rPr lang="en-US" altLang="ko-KR" dirty="0"/>
              <a:t>over 90-95 percent accuracy, which was a very promising result. [click next slide]</a:t>
            </a:r>
          </a:p>
        </p:txBody>
      </p:sp>
      <p:sp>
        <p:nvSpPr>
          <p:cNvPr id="4" name="Slide Number Placeholder 3"/>
          <p:cNvSpPr>
            <a:spLocks noGrp="1"/>
          </p:cNvSpPr>
          <p:nvPr>
            <p:ph type="sldNum" sz="quarter" idx="5"/>
          </p:nvPr>
        </p:nvSpPr>
        <p:spPr/>
        <p:txBody>
          <a:bodyPr/>
          <a:lstStyle/>
          <a:p>
            <a:fld id="{7E9A75ED-6D4E-418F-B1ED-DA7ACB73FFA6}" type="slidenum">
              <a:rPr lang="ko-KR" altLang="en-US" smtClean="0"/>
              <a:t>13</a:t>
            </a:fld>
            <a:endParaRPr lang="ko-KR" altLang="en-US"/>
          </a:p>
        </p:txBody>
      </p:sp>
    </p:spTree>
    <p:extLst>
      <p:ext uri="{BB962C8B-B14F-4D97-AF65-F5344CB8AC3E}">
        <p14:creationId xmlns:p14="http://schemas.microsoft.com/office/powerpoint/2010/main" val="723795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t>Then, they tried to repeat the same experiment but in a different environment, and got very different results. They put it in supermarket style setup. As you can see here, there are many items around it. When they extracted the features, they looked very different from the first setup. Over here, we plot the features in red. As you can see, these features look more like fake alcohol than authentic alcohol. </a:t>
            </a:r>
          </a:p>
          <a:p>
            <a:endParaRPr lang="en-US" altLang="ko-KR" dirty="0"/>
          </a:p>
          <a:p>
            <a:r>
              <a:rPr lang="en-US" altLang="ko-KR" dirty="0"/>
              <a:t>This is why, when they tried to use the same classifier as before, </a:t>
            </a:r>
            <a:r>
              <a:rPr lang="en-US" altLang="ko-KR" b="1" dirty="0"/>
              <a:t>[click] </a:t>
            </a:r>
            <a:r>
              <a:rPr lang="en-US" altLang="ko-KR" dirty="0"/>
              <a:t>the accuracy dropped from 90% to 50%. </a:t>
            </a:r>
          </a:p>
          <a:p>
            <a:r>
              <a:rPr lang="en-US" altLang="ko-KR" dirty="0"/>
              <a:t>[click next slide]</a:t>
            </a:r>
          </a:p>
        </p:txBody>
      </p:sp>
      <p:sp>
        <p:nvSpPr>
          <p:cNvPr id="4" name="Slide Number Placeholder 3"/>
          <p:cNvSpPr>
            <a:spLocks noGrp="1"/>
          </p:cNvSpPr>
          <p:nvPr>
            <p:ph type="sldNum" sz="quarter" idx="5"/>
          </p:nvPr>
        </p:nvSpPr>
        <p:spPr/>
        <p:txBody>
          <a:bodyPr/>
          <a:lstStyle/>
          <a:p>
            <a:fld id="{7E9A75ED-6D4E-418F-B1ED-DA7ACB73FFA6}" type="slidenum">
              <a:rPr lang="ko-KR" altLang="en-US" smtClean="0"/>
              <a:t>14</a:t>
            </a:fld>
            <a:endParaRPr lang="ko-KR" altLang="en-US"/>
          </a:p>
        </p:txBody>
      </p:sp>
    </p:spTree>
    <p:extLst>
      <p:ext uri="{BB962C8B-B14F-4D97-AF65-F5344CB8AC3E}">
        <p14:creationId xmlns:p14="http://schemas.microsoft.com/office/powerpoint/2010/main" val="3738649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t>The main problem here is that RFID response is not only impacted by the content in the container, but also by changes in the environment. And this prevents us from generalizing to new environments. [pause 1s]</a:t>
            </a:r>
          </a:p>
          <a:p>
            <a:endParaRPr lang="en-US" altLang="ko-KR" dirty="0"/>
          </a:p>
          <a:p>
            <a:r>
              <a:rPr lang="en-US" altLang="ko-KR" dirty="0"/>
              <a:t>[click next slide]</a:t>
            </a:r>
          </a:p>
          <a:p>
            <a:endParaRPr lang="en-US" altLang="ko-KR" dirty="0"/>
          </a:p>
        </p:txBody>
      </p:sp>
      <p:sp>
        <p:nvSpPr>
          <p:cNvPr id="4" name="Slide Number Placeholder 3"/>
          <p:cNvSpPr>
            <a:spLocks noGrp="1"/>
          </p:cNvSpPr>
          <p:nvPr>
            <p:ph type="sldNum" sz="quarter" idx="5"/>
          </p:nvPr>
        </p:nvSpPr>
        <p:spPr/>
        <p:txBody>
          <a:bodyPr/>
          <a:lstStyle/>
          <a:p>
            <a:fld id="{7E9A75ED-6D4E-418F-B1ED-DA7ACB73FFA6}" type="slidenum">
              <a:rPr lang="ko-KR" altLang="en-US" smtClean="0"/>
              <a:t>15</a:t>
            </a:fld>
            <a:endParaRPr lang="ko-KR" altLang="en-US"/>
          </a:p>
        </p:txBody>
      </p:sp>
    </p:spTree>
    <p:extLst>
      <p:ext uri="{BB962C8B-B14F-4D97-AF65-F5344CB8AC3E}">
        <p14:creationId xmlns:p14="http://schemas.microsoft.com/office/powerpoint/2010/main" val="1300481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300" dirty="0"/>
              <a:t>So, a trivial solution to the problem is that we collect a [stress] whole lot of measurements. So </a:t>
            </a:r>
            <a:r>
              <a:rPr lang="en-US" sz="1300" b="1" dirty="0"/>
              <a:t>[click]</a:t>
            </a:r>
            <a:r>
              <a:rPr lang="en-US" sz="1300" dirty="0"/>
              <a:t> we get a measurement from authentic alcohol </a:t>
            </a:r>
            <a:r>
              <a:rPr lang="en-US" sz="1300" b="1" dirty="0"/>
              <a:t>then we</a:t>
            </a:r>
            <a:r>
              <a:rPr lang="en-US" sz="1300" dirty="0"/>
              <a:t> move it around to different locations and get measurements from these locations.</a:t>
            </a:r>
          </a:p>
          <a:p>
            <a:endParaRPr lang="en-US" sz="1300" dirty="0"/>
          </a:p>
          <a:p>
            <a:r>
              <a:rPr lang="en-US" altLang="ko-KR" sz="1400" dirty="0"/>
              <a:t>[click next slide]</a:t>
            </a:r>
            <a:endParaRPr lang="en-US" sz="1300" dirty="0"/>
          </a:p>
          <a:p>
            <a:endParaRPr lang="en-US" sz="1300" dirty="0"/>
          </a:p>
        </p:txBody>
      </p:sp>
      <p:sp>
        <p:nvSpPr>
          <p:cNvPr id="4" name="Slide Number Placeholder 3"/>
          <p:cNvSpPr>
            <a:spLocks noGrp="1"/>
          </p:cNvSpPr>
          <p:nvPr>
            <p:ph type="sldNum" sz="quarter" idx="10"/>
          </p:nvPr>
        </p:nvSpPr>
        <p:spPr/>
        <p:txBody>
          <a:bodyPr/>
          <a:lstStyle/>
          <a:p>
            <a:fld id="{7E9A75ED-6D4E-418F-B1ED-DA7ACB73FFA6}" type="slidenum">
              <a:rPr lang="ko-KR" altLang="en-US" smtClean="0"/>
              <a:t>16</a:t>
            </a:fld>
            <a:endParaRPr lang="ko-KR" altLang="en-US"/>
          </a:p>
        </p:txBody>
      </p:sp>
    </p:spTree>
    <p:extLst>
      <p:ext uri="{BB962C8B-B14F-4D97-AF65-F5344CB8AC3E}">
        <p14:creationId xmlns:p14="http://schemas.microsoft.com/office/powerpoint/2010/main" val="3405643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90478">
              <a:defRPr/>
            </a:pPr>
            <a:r>
              <a:rPr lang="en-US" sz="1300" dirty="0"/>
              <a:t>And then, we repeat the same thing for fake alcohol across different locations</a:t>
            </a:r>
          </a:p>
          <a:p>
            <a:pPr defTabSz="990478">
              <a:defRPr/>
            </a:pPr>
            <a:endParaRPr lang="en-US" sz="1300" dirty="0"/>
          </a:p>
          <a:p>
            <a:pPr defTabSz="990478">
              <a:defRPr/>
            </a:pPr>
            <a:r>
              <a:rPr lang="en-US" altLang="ko-KR" sz="1400" dirty="0"/>
              <a:t>[click next slide]</a:t>
            </a:r>
            <a:endParaRPr lang="en-US" sz="1300" dirty="0"/>
          </a:p>
        </p:txBody>
      </p:sp>
      <p:sp>
        <p:nvSpPr>
          <p:cNvPr id="4" name="Slide Number Placeholder 3"/>
          <p:cNvSpPr>
            <a:spLocks noGrp="1"/>
          </p:cNvSpPr>
          <p:nvPr>
            <p:ph type="sldNum" sz="quarter" idx="10"/>
          </p:nvPr>
        </p:nvSpPr>
        <p:spPr/>
        <p:txBody>
          <a:bodyPr/>
          <a:lstStyle/>
          <a:p>
            <a:fld id="{7E9A75ED-6D4E-418F-B1ED-DA7ACB73FFA6}" type="slidenum">
              <a:rPr lang="ko-KR" altLang="en-US" smtClean="0"/>
              <a:t>17</a:t>
            </a:fld>
            <a:endParaRPr lang="ko-KR" altLang="en-US"/>
          </a:p>
        </p:txBody>
      </p:sp>
    </p:spTree>
    <p:extLst>
      <p:ext uri="{BB962C8B-B14F-4D97-AF65-F5344CB8AC3E}">
        <p14:creationId xmlns:p14="http://schemas.microsoft.com/office/powerpoint/2010/main" val="1740913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300" dirty="0"/>
              <a:t>Then, we would take this device and repeat these measurements across different environments.</a:t>
            </a:r>
          </a:p>
          <a:p>
            <a:endParaRPr lang="en-US" sz="1300" dirty="0"/>
          </a:p>
          <a:p>
            <a:r>
              <a:rPr lang="en-US" altLang="ko-KR" sz="1400" dirty="0"/>
              <a:t>[click next slide]</a:t>
            </a:r>
            <a:endParaRPr lang="en-US" sz="1300" dirty="0"/>
          </a:p>
        </p:txBody>
      </p:sp>
      <p:sp>
        <p:nvSpPr>
          <p:cNvPr id="4" name="Slide Number Placeholder 3"/>
          <p:cNvSpPr>
            <a:spLocks noGrp="1"/>
          </p:cNvSpPr>
          <p:nvPr>
            <p:ph type="sldNum" sz="quarter" idx="10"/>
          </p:nvPr>
        </p:nvSpPr>
        <p:spPr/>
        <p:txBody>
          <a:bodyPr/>
          <a:lstStyle/>
          <a:p>
            <a:fld id="{7E9A75ED-6D4E-418F-B1ED-DA7ACB73FFA6}" type="slidenum">
              <a:rPr lang="ko-KR" altLang="en-US" smtClean="0"/>
              <a:t>18</a:t>
            </a:fld>
            <a:endParaRPr lang="ko-KR" altLang="en-US"/>
          </a:p>
        </p:txBody>
      </p:sp>
    </p:spTree>
    <p:extLst>
      <p:ext uri="{BB962C8B-B14F-4D97-AF65-F5344CB8AC3E}">
        <p14:creationId xmlns:p14="http://schemas.microsoft.com/office/powerpoint/2010/main" val="376901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300" dirty="0"/>
              <a:t>So we would take measurements in supermarket, kitchen, living room, and café. After collecting all of these measurements for both fake and authentic alcohol, we can take them and feed them to a classifier [pause 0.5sec], and it [playful] might have a good accuracy. </a:t>
            </a:r>
            <a:r>
              <a:rPr lang="en-US" sz="1300" b="1" dirty="0"/>
              <a:t>[click] </a:t>
            </a:r>
          </a:p>
          <a:p>
            <a:endParaRPr lang="en-US" sz="1300" b="1" dirty="0"/>
          </a:p>
          <a:p>
            <a:r>
              <a:rPr lang="en-US" sz="1300" dirty="0"/>
              <a:t>The problem of this approach is that even if it [stress] might work, it requires an extremely expensive data collection process and it does not generalize well to new environments or unseen contents. </a:t>
            </a:r>
            <a:r>
              <a:rPr lang="en-US" altLang="ko-KR" sz="1400" dirty="0"/>
              <a:t>[click next slide]</a:t>
            </a:r>
            <a:endParaRPr lang="en-US" sz="1300" dirty="0"/>
          </a:p>
        </p:txBody>
      </p:sp>
      <p:sp>
        <p:nvSpPr>
          <p:cNvPr id="4" name="Slide Number Placeholder 3"/>
          <p:cNvSpPr>
            <a:spLocks noGrp="1"/>
          </p:cNvSpPr>
          <p:nvPr>
            <p:ph type="sldNum" sz="quarter" idx="10"/>
          </p:nvPr>
        </p:nvSpPr>
        <p:spPr/>
        <p:txBody>
          <a:bodyPr/>
          <a:lstStyle/>
          <a:p>
            <a:fld id="{7E9A75ED-6D4E-418F-B1ED-DA7ACB73FFA6}" type="slidenum">
              <a:rPr lang="ko-KR" altLang="en-US" smtClean="0"/>
              <a:t>19</a:t>
            </a:fld>
            <a:endParaRPr lang="ko-KR" altLang="en-US"/>
          </a:p>
        </p:txBody>
      </p:sp>
    </p:spTree>
    <p:extLst>
      <p:ext uri="{BB962C8B-B14F-4D97-AF65-F5344CB8AC3E}">
        <p14:creationId xmlns:p14="http://schemas.microsoft.com/office/powerpoint/2010/main" val="3212308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300" dirty="0"/>
              <a:t>Ideally, we’d like to synthetically generate measurements from unseen environments.</a:t>
            </a:r>
          </a:p>
          <a:p>
            <a:r>
              <a:rPr lang="en-US" sz="1300" dirty="0"/>
              <a:t>[click]</a:t>
            </a:r>
          </a:p>
          <a:p>
            <a:r>
              <a:rPr lang="en-US" sz="1300" dirty="0"/>
              <a:t>So, let us say we take a measurement of authentic alcohol. [We have </a:t>
            </a:r>
            <a:r>
              <a:rPr lang="en-US" sz="1300" b="1" dirty="0"/>
              <a:t>an operator </a:t>
            </a:r>
            <a:r>
              <a:rPr lang="en-US" sz="1300" dirty="0"/>
              <a:t>that allows us to apply different environments [click] </a:t>
            </a:r>
            <a:r>
              <a:rPr lang="en-US" sz="1300" b="1" dirty="0"/>
              <a:t>and use them in training the classifier.</a:t>
            </a:r>
          </a:p>
          <a:p>
            <a:endParaRPr lang="en-US" sz="1300" b="0" dirty="0"/>
          </a:p>
          <a:p>
            <a:r>
              <a:rPr lang="en-US" sz="1300" b="0" dirty="0"/>
              <a:t>[2s]</a:t>
            </a:r>
          </a:p>
          <a:p>
            <a:endParaRPr lang="en-US" sz="1300" b="1" dirty="0"/>
          </a:p>
          <a:p>
            <a:r>
              <a:rPr lang="en-US" sz="1300" b="0" dirty="0"/>
              <a:t>In order to do this, let me give you a quick background </a:t>
            </a:r>
            <a:r>
              <a:rPr lang="en-US" altLang="ko-KR" sz="1400" dirty="0"/>
              <a:t>[click next slide]</a:t>
            </a:r>
            <a:endParaRPr lang="en-US" sz="1300" b="0" dirty="0"/>
          </a:p>
        </p:txBody>
      </p:sp>
      <p:sp>
        <p:nvSpPr>
          <p:cNvPr id="4" name="Slide Number Placeholder 3"/>
          <p:cNvSpPr>
            <a:spLocks noGrp="1"/>
          </p:cNvSpPr>
          <p:nvPr>
            <p:ph type="sldNum" sz="quarter" idx="10"/>
          </p:nvPr>
        </p:nvSpPr>
        <p:spPr/>
        <p:txBody>
          <a:bodyPr/>
          <a:lstStyle/>
          <a:p>
            <a:fld id="{7E9A75ED-6D4E-418F-B1ED-DA7ACB73FFA6}" type="slidenum">
              <a:rPr lang="ko-KR" altLang="en-US" smtClean="0"/>
              <a:t>20</a:t>
            </a:fld>
            <a:endParaRPr lang="ko-KR" altLang="en-US"/>
          </a:p>
        </p:txBody>
      </p:sp>
    </p:spTree>
    <p:extLst>
      <p:ext uri="{BB962C8B-B14F-4D97-AF65-F5344CB8AC3E}">
        <p14:creationId xmlns:p14="http://schemas.microsoft.com/office/powerpoint/2010/main" val="2784410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7E9A75ED-6D4E-418F-B1ED-DA7ACB73FFA6}" type="slidenum">
              <a:rPr lang="ko-KR" altLang="en-US" smtClean="0"/>
              <a:t>3</a:t>
            </a:fld>
            <a:endParaRPr lang="ko-KR" altLang="en-US"/>
          </a:p>
        </p:txBody>
      </p:sp>
    </p:spTree>
    <p:extLst>
      <p:ext uri="{BB962C8B-B14F-4D97-AF65-F5344CB8AC3E}">
        <p14:creationId xmlns:p14="http://schemas.microsoft.com/office/powerpoint/2010/main" val="1340182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90478" rtl="0" eaLnBrk="1" fontAlgn="auto" latinLnBrk="1" hangingPunct="1">
              <a:lnSpc>
                <a:spcPct val="100000"/>
              </a:lnSpc>
              <a:spcBef>
                <a:spcPts val="0"/>
              </a:spcBef>
              <a:spcAft>
                <a:spcPts val="0"/>
              </a:spcAft>
              <a:buClrTx/>
              <a:buSzTx/>
              <a:buFontTx/>
              <a:buNone/>
              <a:tabLst/>
              <a:defRPr/>
            </a:pPr>
            <a:r>
              <a:rPr lang="en-US" sz="1400" b="0" dirty="0"/>
              <a:t>on how we can decompose the RFID channel</a:t>
            </a:r>
            <a:r>
              <a:rPr lang="en-US" altLang="ko-KR" sz="1400" dirty="0"/>
              <a:t>. [0.5s]</a:t>
            </a:r>
          </a:p>
          <a:p>
            <a:pPr marL="0" marR="0" lvl="0" indent="0" algn="l" defTabSz="990478" rtl="0" eaLnBrk="1" fontAlgn="auto" latinLnBrk="1" hangingPunct="1">
              <a:lnSpc>
                <a:spcPct val="100000"/>
              </a:lnSpc>
              <a:spcBef>
                <a:spcPts val="0"/>
              </a:spcBef>
              <a:spcAft>
                <a:spcPts val="0"/>
              </a:spcAft>
              <a:buClrTx/>
              <a:buSzTx/>
              <a:buFontTx/>
              <a:buNone/>
              <a:tabLst/>
              <a:defRPr/>
            </a:pPr>
            <a:endParaRPr lang="en-US" altLang="ko-KR" sz="1400" dirty="0"/>
          </a:p>
          <a:p>
            <a:pPr marL="0" marR="0" lvl="0" indent="0" algn="l" defTabSz="990478" rtl="0" eaLnBrk="1" fontAlgn="auto" latinLnBrk="1" hangingPunct="1">
              <a:lnSpc>
                <a:spcPct val="100000"/>
              </a:lnSpc>
              <a:spcBef>
                <a:spcPts val="0"/>
              </a:spcBef>
              <a:spcAft>
                <a:spcPts val="0"/>
              </a:spcAft>
              <a:buClrTx/>
              <a:buSzTx/>
              <a:buFontTx/>
              <a:buNone/>
              <a:tabLst/>
              <a:defRPr/>
            </a:pPr>
            <a:r>
              <a:rPr lang="en-US" altLang="ko-KR" sz="1400" dirty="0"/>
              <a:t>There are two factors that impact the RFID’s measured signal. [click] The first arises from the interaction between the RFID and the dielectric content. We call this the coupling effect and denoted by C as a function of epsilon. [click] The second arises from the propagation characteristics and the reflections. We call this the multipath effect and denote it by M. [click next slide]</a:t>
            </a:r>
          </a:p>
        </p:txBody>
      </p:sp>
      <p:sp>
        <p:nvSpPr>
          <p:cNvPr id="4" name="Slide Number Placeholder 3"/>
          <p:cNvSpPr>
            <a:spLocks noGrp="1"/>
          </p:cNvSpPr>
          <p:nvPr>
            <p:ph type="sldNum" sz="quarter" idx="10"/>
          </p:nvPr>
        </p:nvSpPr>
        <p:spPr/>
        <p:txBody>
          <a:bodyPr/>
          <a:lstStyle/>
          <a:p>
            <a:fld id="{7E9A75ED-6D4E-418F-B1ED-DA7ACB73FFA6}" type="slidenum">
              <a:rPr lang="ko-KR" altLang="en-US" smtClean="0"/>
              <a:t>21</a:t>
            </a:fld>
            <a:endParaRPr lang="ko-KR" altLang="en-US"/>
          </a:p>
        </p:txBody>
      </p:sp>
    </p:spTree>
    <p:extLst>
      <p:ext uri="{BB962C8B-B14F-4D97-AF65-F5344CB8AC3E}">
        <p14:creationId xmlns:p14="http://schemas.microsoft.com/office/powerpoint/2010/main" val="1421885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90478" rtl="0" eaLnBrk="1" fontAlgn="auto" latinLnBrk="1" hangingPunct="1">
              <a:lnSpc>
                <a:spcPct val="100000"/>
              </a:lnSpc>
              <a:spcBef>
                <a:spcPts val="0"/>
              </a:spcBef>
              <a:spcAft>
                <a:spcPts val="0"/>
              </a:spcAft>
              <a:buClrTx/>
              <a:buSzTx/>
              <a:buFontTx/>
              <a:buNone/>
              <a:tabLst/>
              <a:defRPr/>
            </a:pPr>
            <a:endParaRPr lang="en-US" altLang="ko-KR" sz="1400" dirty="0"/>
          </a:p>
          <a:p>
            <a:pPr marL="0" marR="0" lvl="0" indent="0" algn="l" defTabSz="990478" rtl="0" eaLnBrk="1" fontAlgn="auto" latinLnBrk="1" hangingPunct="1">
              <a:lnSpc>
                <a:spcPct val="100000"/>
              </a:lnSpc>
              <a:spcBef>
                <a:spcPts val="0"/>
              </a:spcBef>
              <a:spcAft>
                <a:spcPts val="0"/>
              </a:spcAft>
              <a:buClrTx/>
              <a:buSzTx/>
              <a:buFontTx/>
              <a:buNone/>
              <a:tabLst/>
              <a:defRPr/>
            </a:pPr>
            <a:r>
              <a:rPr lang="en-US" altLang="ko-KR" sz="1400" dirty="0"/>
              <a:t>And the overall channel measurement that RFID reader obtains, H, is going to be a multiplication of C by M. </a:t>
            </a:r>
          </a:p>
          <a:p>
            <a:pPr marL="0" marR="0" lvl="0" indent="0" algn="l" defTabSz="990478" rtl="0" eaLnBrk="1" fontAlgn="auto" latinLnBrk="1" hangingPunct="1">
              <a:lnSpc>
                <a:spcPct val="100000"/>
              </a:lnSpc>
              <a:spcBef>
                <a:spcPts val="0"/>
              </a:spcBef>
              <a:spcAft>
                <a:spcPts val="0"/>
              </a:spcAft>
              <a:buClrTx/>
              <a:buSzTx/>
              <a:buFontTx/>
              <a:buNone/>
              <a:tabLst/>
              <a:defRPr/>
            </a:pPr>
            <a:endParaRPr lang="en-US" altLang="ko-KR" sz="1400" dirty="0"/>
          </a:p>
          <a:p>
            <a:pPr marL="0" marR="0" lvl="0" indent="0" algn="l" defTabSz="990478" rtl="0" eaLnBrk="1" fontAlgn="auto" latinLnBrk="1" hangingPunct="1">
              <a:lnSpc>
                <a:spcPct val="100000"/>
              </a:lnSpc>
              <a:spcBef>
                <a:spcPts val="0"/>
              </a:spcBef>
              <a:spcAft>
                <a:spcPts val="0"/>
              </a:spcAft>
              <a:buClrTx/>
              <a:buSzTx/>
              <a:buFontTx/>
              <a:buNone/>
              <a:tabLst/>
              <a:defRPr/>
            </a:pPr>
            <a:r>
              <a:rPr lang="en-US" altLang="ko-KR" sz="1400" dirty="0"/>
              <a:t>So, applying different environments means that we need to generate different M’s. [click] But, </a:t>
            </a:r>
            <a:r>
              <a:rPr lang="en-US" altLang="ko-KR" sz="1400" b="1" dirty="0"/>
              <a:t>how can we isolate the multipath effect in the first place in order to generate different environments? [1s] </a:t>
            </a:r>
            <a:r>
              <a:rPr lang="en-US" altLang="ko-KR" sz="1400" b="0" dirty="0"/>
              <a:t>The challenge here is that any measurement we take will be impacted by both coupling and the multipath effect. </a:t>
            </a:r>
            <a:r>
              <a:rPr lang="en-US" altLang="ko-KR" sz="1400" dirty="0"/>
              <a:t>[click next slide]</a:t>
            </a:r>
            <a:endParaRPr lang="en-US" altLang="ko-KR" sz="1400" b="1" dirty="0"/>
          </a:p>
        </p:txBody>
      </p:sp>
      <p:sp>
        <p:nvSpPr>
          <p:cNvPr id="4" name="Slide Number Placeholder 3"/>
          <p:cNvSpPr>
            <a:spLocks noGrp="1"/>
          </p:cNvSpPr>
          <p:nvPr>
            <p:ph type="sldNum" sz="quarter" idx="10"/>
          </p:nvPr>
        </p:nvSpPr>
        <p:spPr/>
        <p:txBody>
          <a:bodyPr/>
          <a:lstStyle/>
          <a:p>
            <a:fld id="{7E9A75ED-6D4E-418F-B1ED-DA7ACB73FFA6}" type="slidenum">
              <a:rPr lang="ko-KR" altLang="en-US" smtClean="0"/>
              <a:t>22</a:t>
            </a:fld>
            <a:endParaRPr lang="ko-KR" altLang="en-US"/>
          </a:p>
        </p:txBody>
      </p:sp>
    </p:spTree>
    <p:extLst>
      <p:ext uri="{BB962C8B-B14F-4D97-AF65-F5344CB8AC3E}">
        <p14:creationId xmlns:p14="http://schemas.microsoft.com/office/powerpoint/2010/main" val="1517140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dirty="0"/>
              <a:t>To overcome this problem, they introduced a multipath kernel function that allows us to generate environment-only features. [1s] Let me explain to you how it works. [click]</a:t>
            </a:r>
          </a:p>
          <a:p>
            <a:endParaRPr lang="en-US" altLang="ko-KR" sz="1200" dirty="0"/>
          </a:p>
          <a:p>
            <a:r>
              <a:rPr lang="en-US" altLang="ko-KR" sz="1200" dirty="0"/>
              <a:t>Let us go back to the experiment where they extracted features from authentic alcohol in two different environments: the supermarket style setup and a relatively isolated setup.</a:t>
            </a:r>
            <a:endParaRPr lang="en-US" altLang="ko-KR" dirty="0"/>
          </a:p>
          <a:p>
            <a:endParaRPr lang="en-US" altLang="ko-KR" dirty="0"/>
          </a:p>
          <a:p>
            <a:r>
              <a:rPr lang="en-US" altLang="ko-KR" dirty="0"/>
              <a:t>Remember that we got two different feature vectors from these measurements. Let me call them H1 in red for the top setup, and HLOS in white for the bottom setup. [click] The multipath kernel simply divides these two measurements to generate environment-only features. [1s] To see why this is true [click next slide]</a:t>
            </a:r>
          </a:p>
        </p:txBody>
      </p:sp>
      <p:sp>
        <p:nvSpPr>
          <p:cNvPr id="4" name="Slide Number Placeholder 3"/>
          <p:cNvSpPr>
            <a:spLocks noGrp="1"/>
          </p:cNvSpPr>
          <p:nvPr>
            <p:ph type="sldNum" sz="quarter" idx="5"/>
          </p:nvPr>
        </p:nvSpPr>
        <p:spPr/>
        <p:txBody>
          <a:bodyPr/>
          <a:lstStyle/>
          <a:p>
            <a:fld id="{7E9A75ED-6D4E-418F-B1ED-DA7ACB73FFA6}" type="slidenum">
              <a:rPr lang="ko-KR" altLang="en-US" smtClean="0"/>
              <a:t>23</a:t>
            </a:fld>
            <a:endParaRPr lang="ko-KR" altLang="en-US"/>
          </a:p>
        </p:txBody>
      </p:sp>
    </p:spTree>
    <p:extLst>
      <p:ext uri="{BB962C8B-B14F-4D97-AF65-F5344CB8AC3E}">
        <p14:creationId xmlns:p14="http://schemas.microsoft.com/office/powerpoint/2010/main" val="381832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dirty="0"/>
              <a:t>Let us substitute each channel H by the product of coupling and the multipath. Since both bottles have authentic alcohol, they would have the same content, and the C component will cancel out. </a:t>
            </a:r>
          </a:p>
          <a:p>
            <a:endParaRPr lang="en-US" altLang="ko-KR" sz="1200" dirty="0"/>
          </a:p>
          <a:p>
            <a:r>
              <a:rPr lang="en-US" altLang="ko-KR" sz="1200" dirty="0"/>
              <a:t>[click] As a result, the output of the multipath kernel is independent of the content and only dependent on the surrounding environment. [1s]</a:t>
            </a:r>
          </a:p>
          <a:p>
            <a:endParaRPr lang="en-US" altLang="ko-KR" sz="1200" dirty="0"/>
          </a:p>
          <a:p>
            <a:r>
              <a:rPr lang="en-US" altLang="ko-KR" sz="1200" dirty="0"/>
              <a:t>Great. </a:t>
            </a:r>
            <a:r>
              <a:rPr lang="en-US" altLang="ko-KR" dirty="0"/>
              <a:t>[click next slide]</a:t>
            </a:r>
            <a:endParaRPr lang="en-US" altLang="ko-KR" sz="1200" dirty="0"/>
          </a:p>
        </p:txBody>
      </p:sp>
      <p:sp>
        <p:nvSpPr>
          <p:cNvPr id="4" name="Slide Number Placeholder 3"/>
          <p:cNvSpPr>
            <a:spLocks noGrp="1"/>
          </p:cNvSpPr>
          <p:nvPr>
            <p:ph type="sldNum" sz="quarter" idx="5"/>
          </p:nvPr>
        </p:nvSpPr>
        <p:spPr/>
        <p:txBody>
          <a:bodyPr/>
          <a:lstStyle/>
          <a:p>
            <a:fld id="{7E9A75ED-6D4E-418F-B1ED-DA7ACB73FFA6}" type="slidenum">
              <a:rPr lang="ko-KR" altLang="en-US" smtClean="0"/>
              <a:t>24</a:t>
            </a:fld>
            <a:endParaRPr lang="ko-KR" altLang="en-US"/>
          </a:p>
        </p:txBody>
      </p:sp>
    </p:spTree>
    <p:extLst>
      <p:ext uri="{BB962C8B-B14F-4D97-AF65-F5344CB8AC3E}">
        <p14:creationId xmlns:p14="http://schemas.microsoft.com/office/powerpoint/2010/main" val="2780646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So now what we want to do is to come up with a model [click] or technique that can utilize these Environment Specific FEATURES to generate new environments.</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And from here onwards, I pass it to Arun to explain the generative model and the results of it.</a:t>
            </a:r>
          </a:p>
        </p:txBody>
      </p:sp>
      <p:sp>
        <p:nvSpPr>
          <p:cNvPr id="4" name="Slide Number Placeholder 3"/>
          <p:cNvSpPr>
            <a:spLocks noGrp="1"/>
          </p:cNvSpPr>
          <p:nvPr>
            <p:ph type="sldNum" sz="quarter" idx="5"/>
          </p:nvPr>
        </p:nvSpPr>
        <p:spPr/>
        <p:txBody>
          <a:bodyPr/>
          <a:lstStyle/>
          <a:p>
            <a:fld id="{7E9A75ED-6D4E-418F-B1ED-DA7ACB73FFA6}" type="slidenum">
              <a:rPr lang="ko-KR" altLang="en-US" smtClean="0"/>
              <a:t>25</a:t>
            </a:fld>
            <a:endParaRPr lang="ko-KR" altLang="en-US"/>
          </a:p>
        </p:txBody>
      </p:sp>
    </p:spTree>
    <p:extLst>
      <p:ext uri="{BB962C8B-B14F-4D97-AF65-F5344CB8AC3E}">
        <p14:creationId xmlns:p14="http://schemas.microsoft.com/office/powerpoint/2010/main" val="4036592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VAE is a generative model-it estimates the underlying distribution of the training data. From neural net point of view, it has an encoder , decoder and a loss function. It can reflect sparsity of the environment and gaussian nature of wireless channels.</a:t>
            </a:r>
          </a:p>
          <a:p>
            <a:endParaRPr lang="en-IN" dirty="0"/>
          </a:p>
        </p:txBody>
      </p:sp>
      <p:sp>
        <p:nvSpPr>
          <p:cNvPr id="4" name="Slide Number Placeholder 3"/>
          <p:cNvSpPr>
            <a:spLocks noGrp="1"/>
          </p:cNvSpPr>
          <p:nvPr>
            <p:ph type="sldNum" sz="quarter" idx="5"/>
          </p:nvPr>
        </p:nvSpPr>
        <p:spPr/>
        <p:txBody>
          <a:bodyPr/>
          <a:lstStyle/>
          <a:p>
            <a:fld id="{0A4E6906-FA94-4D69-9F4F-A27BA525A3C4}" type="slidenum">
              <a:rPr lang="en-IN" smtClean="0"/>
              <a:t>26</a:t>
            </a:fld>
            <a:endParaRPr lang="en-IN"/>
          </a:p>
        </p:txBody>
      </p:sp>
    </p:spTree>
    <p:extLst>
      <p:ext uri="{BB962C8B-B14F-4D97-AF65-F5344CB8AC3E}">
        <p14:creationId xmlns:p14="http://schemas.microsoft.com/office/powerpoint/2010/main" val="2711731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Here,we</a:t>
            </a:r>
            <a:r>
              <a:rPr lang="en-IN" dirty="0"/>
              <a:t> use VAE’s to measure real world environments to generate unseen synthetic </a:t>
            </a:r>
            <a:r>
              <a:rPr lang="en-IN" dirty="0" err="1"/>
              <a:t>environments.The</a:t>
            </a:r>
            <a:r>
              <a:rPr lang="en-IN" dirty="0"/>
              <a:t> problem is that we cannot use the features directly to train the classifier because there are no content features </a:t>
            </a:r>
            <a:r>
              <a:rPr lang="en-IN" dirty="0" err="1"/>
              <a:t>here.No</a:t>
            </a:r>
            <a:r>
              <a:rPr lang="en-IN" dirty="0"/>
              <a:t> fake or authentic </a:t>
            </a:r>
            <a:r>
              <a:rPr lang="en-IN" dirty="0" err="1"/>
              <a:t>features,just</a:t>
            </a:r>
            <a:r>
              <a:rPr lang="en-IN" dirty="0"/>
              <a:t> the features of the </a:t>
            </a:r>
            <a:r>
              <a:rPr lang="en-IN" dirty="0" err="1"/>
              <a:t>environment.To</a:t>
            </a:r>
            <a:r>
              <a:rPr lang="en-IN" dirty="0"/>
              <a:t> solve this we re-</a:t>
            </a:r>
            <a:r>
              <a:rPr lang="en-IN" dirty="0" err="1"/>
              <a:t>embedd</a:t>
            </a:r>
            <a:r>
              <a:rPr lang="en-IN" dirty="0"/>
              <a:t> the content </a:t>
            </a:r>
            <a:r>
              <a:rPr lang="en-IN" dirty="0" err="1"/>
              <a:t>feature.Multiply</a:t>
            </a:r>
            <a:r>
              <a:rPr lang="en-IN" dirty="0"/>
              <a:t> along with single real world measurement to generate unseen authentic synthetic </a:t>
            </a:r>
            <a:r>
              <a:rPr lang="en-IN" dirty="0" err="1"/>
              <a:t>measurements.By</a:t>
            </a:r>
            <a:r>
              <a:rPr lang="en-IN" dirty="0"/>
              <a:t> doing this we can apply different environments.</a:t>
            </a:r>
          </a:p>
        </p:txBody>
      </p:sp>
      <p:sp>
        <p:nvSpPr>
          <p:cNvPr id="4" name="Slide Number Placeholder 3"/>
          <p:cNvSpPr>
            <a:spLocks noGrp="1"/>
          </p:cNvSpPr>
          <p:nvPr>
            <p:ph type="sldNum" sz="quarter" idx="5"/>
          </p:nvPr>
        </p:nvSpPr>
        <p:spPr/>
        <p:txBody>
          <a:bodyPr/>
          <a:lstStyle/>
          <a:p>
            <a:fld id="{0A4E6906-FA94-4D69-9F4F-A27BA525A3C4}" type="slidenum">
              <a:rPr lang="en-IN" smtClean="0"/>
              <a:t>27</a:t>
            </a:fld>
            <a:endParaRPr lang="en-IN"/>
          </a:p>
        </p:txBody>
      </p:sp>
    </p:spTree>
    <p:extLst>
      <p:ext uri="{BB962C8B-B14F-4D97-AF65-F5344CB8AC3E}">
        <p14:creationId xmlns:p14="http://schemas.microsoft.com/office/powerpoint/2010/main" val="1175628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We can do the same for fake </a:t>
            </a:r>
            <a:r>
              <a:rPr lang="en-IN" dirty="0" err="1"/>
              <a:t>alcohol.These</a:t>
            </a:r>
            <a:r>
              <a:rPr lang="en-IN" dirty="0"/>
              <a:t> synthetic data </a:t>
            </a:r>
            <a:r>
              <a:rPr lang="en-IN" dirty="0" err="1"/>
              <a:t>aloows</a:t>
            </a:r>
            <a:r>
              <a:rPr lang="en-IN" dirty="0"/>
              <a:t> us to train the classifier and say whether its real or fake contents in unseen </a:t>
            </a:r>
            <a:r>
              <a:rPr lang="en-IN" dirty="0" err="1"/>
              <a:t>environments.The</a:t>
            </a:r>
            <a:r>
              <a:rPr lang="en-IN" dirty="0"/>
              <a:t> key aspect here is that Multipath kernel and VAE allows us to </a:t>
            </a:r>
            <a:r>
              <a:rPr lang="en-IN" dirty="0" err="1"/>
              <a:t>gerenalize</a:t>
            </a:r>
            <a:r>
              <a:rPr lang="en-IN" dirty="0"/>
              <a:t> for new and unseen environments.</a:t>
            </a:r>
          </a:p>
        </p:txBody>
      </p:sp>
      <p:sp>
        <p:nvSpPr>
          <p:cNvPr id="4" name="Slide Number Placeholder 3"/>
          <p:cNvSpPr>
            <a:spLocks noGrp="1"/>
          </p:cNvSpPr>
          <p:nvPr>
            <p:ph type="sldNum" sz="quarter" idx="5"/>
          </p:nvPr>
        </p:nvSpPr>
        <p:spPr/>
        <p:txBody>
          <a:bodyPr/>
          <a:lstStyle/>
          <a:p>
            <a:fld id="{0A4E6906-FA94-4D69-9F4F-A27BA525A3C4}" type="slidenum">
              <a:rPr lang="en-IN" smtClean="0"/>
              <a:t>28</a:t>
            </a:fld>
            <a:endParaRPr lang="en-IN"/>
          </a:p>
        </p:txBody>
      </p:sp>
    </p:spTree>
    <p:extLst>
      <p:ext uri="{BB962C8B-B14F-4D97-AF65-F5344CB8AC3E}">
        <p14:creationId xmlns:p14="http://schemas.microsoft.com/office/powerpoint/2010/main" val="4285247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We still have a question? Read from </a:t>
            </a:r>
            <a:r>
              <a:rPr lang="en-IN" dirty="0" err="1"/>
              <a:t>slide.So</a:t>
            </a:r>
            <a:r>
              <a:rPr lang="en-IN" dirty="0"/>
              <a:t> far we assumed that we know the authentic and fake one </a:t>
            </a:r>
            <a:r>
              <a:rPr lang="en-IN" dirty="0" err="1"/>
              <a:t>is.In</a:t>
            </a:r>
            <a:r>
              <a:rPr lang="en-IN" dirty="0"/>
              <a:t> most of the </a:t>
            </a:r>
            <a:r>
              <a:rPr lang="en-IN" dirty="0" err="1"/>
              <a:t>times,we</a:t>
            </a:r>
            <a:r>
              <a:rPr lang="en-IN" dirty="0"/>
              <a:t> cant identify the fake </a:t>
            </a:r>
            <a:r>
              <a:rPr lang="en-IN" dirty="0" err="1"/>
              <a:t>one.Id</a:t>
            </a:r>
            <a:r>
              <a:rPr lang="en-IN" dirty="0"/>
              <a:t> different fake one is fed to the </a:t>
            </a:r>
            <a:r>
              <a:rPr lang="en-IN" dirty="0" err="1"/>
              <a:t>classifier,It</a:t>
            </a:r>
            <a:r>
              <a:rPr lang="en-IN" dirty="0"/>
              <a:t> might not perform well at all.</a:t>
            </a:r>
          </a:p>
        </p:txBody>
      </p:sp>
      <p:sp>
        <p:nvSpPr>
          <p:cNvPr id="4" name="Slide Number Placeholder 3"/>
          <p:cNvSpPr>
            <a:spLocks noGrp="1"/>
          </p:cNvSpPr>
          <p:nvPr>
            <p:ph type="sldNum" sz="quarter" idx="5"/>
          </p:nvPr>
        </p:nvSpPr>
        <p:spPr/>
        <p:txBody>
          <a:bodyPr/>
          <a:lstStyle/>
          <a:p>
            <a:fld id="{0A4E6906-FA94-4D69-9F4F-A27BA525A3C4}" type="slidenum">
              <a:rPr lang="en-IN" smtClean="0"/>
              <a:t>29</a:t>
            </a:fld>
            <a:endParaRPr lang="en-IN"/>
          </a:p>
        </p:txBody>
      </p:sp>
    </p:spTree>
    <p:extLst>
      <p:ext uri="{BB962C8B-B14F-4D97-AF65-F5344CB8AC3E}">
        <p14:creationId xmlns:p14="http://schemas.microsoft.com/office/powerpoint/2010/main" val="2258753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To solve </a:t>
            </a:r>
            <a:r>
              <a:rPr lang="en-IN" dirty="0" err="1"/>
              <a:t>this,we</a:t>
            </a:r>
            <a:r>
              <a:rPr lang="en-IN" dirty="0"/>
              <a:t> leverage the same Multipath kernel effect which Usama went about in the beginning to detect anomalies. Remember that multipath kernel divides measurements in multipath environments by measurements in line of sight </a:t>
            </a:r>
            <a:r>
              <a:rPr lang="en-IN" dirty="0" err="1"/>
              <a:t>environments.If</a:t>
            </a:r>
            <a:r>
              <a:rPr lang="en-IN" dirty="0"/>
              <a:t> we take measurement from fake untrained </a:t>
            </a:r>
            <a:r>
              <a:rPr lang="en-IN" dirty="0" err="1"/>
              <a:t>alcohol,the</a:t>
            </a:r>
            <a:r>
              <a:rPr lang="en-IN" dirty="0"/>
              <a:t> response would be </a:t>
            </a:r>
            <a:r>
              <a:rPr lang="en-IN" dirty="0" err="1"/>
              <a:t>different.The</a:t>
            </a:r>
            <a:r>
              <a:rPr lang="en-IN" dirty="0"/>
              <a:t> coupling effect would be different </a:t>
            </a:r>
            <a:r>
              <a:rPr lang="en-IN" dirty="0" err="1"/>
              <a:t>ue</a:t>
            </a:r>
            <a:r>
              <a:rPr lang="en-IN" dirty="0"/>
              <a:t> to different liquid and won’t cancel </a:t>
            </a:r>
            <a:r>
              <a:rPr lang="en-IN" dirty="0" err="1"/>
              <a:t>out.The</a:t>
            </a:r>
            <a:r>
              <a:rPr lang="en-IN" dirty="0"/>
              <a:t> o/p feature is dependent on the </a:t>
            </a:r>
            <a:r>
              <a:rPr lang="en-IN" dirty="0" err="1"/>
              <a:t>content.In</a:t>
            </a:r>
            <a:r>
              <a:rPr lang="en-IN" dirty="0"/>
              <a:t> high </a:t>
            </a:r>
            <a:r>
              <a:rPr lang="en-IN" dirty="0" err="1"/>
              <a:t>level,by</a:t>
            </a:r>
            <a:r>
              <a:rPr lang="en-IN" dirty="0"/>
              <a:t> using reconstruction loss of trained VAE after applying kernel allows detecting anomalies.(</a:t>
            </a:r>
            <a:r>
              <a:rPr lang="en-IN" dirty="0" err="1"/>
              <a:t>ie</a:t>
            </a:r>
            <a:r>
              <a:rPr lang="en-IN" dirty="0"/>
              <a:t> we can separate b/w authentic and anomaly.</a:t>
            </a:r>
          </a:p>
          <a:p>
            <a:r>
              <a:rPr lang="en-IN" dirty="0"/>
              <a:t>RF-eats combines anomaly with transfer earning to generalize to new and unseen content</a:t>
            </a:r>
          </a:p>
        </p:txBody>
      </p:sp>
      <p:sp>
        <p:nvSpPr>
          <p:cNvPr id="4" name="Slide Number Placeholder 3"/>
          <p:cNvSpPr>
            <a:spLocks noGrp="1"/>
          </p:cNvSpPr>
          <p:nvPr>
            <p:ph type="sldNum" sz="quarter" idx="5"/>
          </p:nvPr>
        </p:nvSpPr>
        <p:spPr/>
        <p:txBody>
          <a:bodyPr/>
          <a:lstStyle/>
          <a:p>
            <a:fld id="{0A4E6906-FA94-4D69-9F4F-A27BA525A3C4}" type="slidenum">
              <a:rPr lang="en-IN" smtClean="0"/>
              <a:t>30</a:t>
            </a:fld>
            <a:endParaRPr lang="en-IN"/>
          </a:p>
        </p:txBody>
      </p:sp>
    </p:spTree>
    <p:extLst>
      <p:ext uri="{BB962C8B-B14F-4D97-AF65-F5344CB8AC3E}">
        <p14:creationId xmlns:p14="http://schemas.microsoft.com/office/powerpoint/2010/main" val="1149256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0"/>
          </p:nvPr>
        </p:nvSpPr>
        <p:spPr/>
        <p:txBody>
          <a:bodyPr/>
          <a:lstStyle/>
          <a:p>
            <a:fld id="{7E9A75ED-6D4E-418F-B1ED-DA7ACB73FFA6}" type="slidenum">
              <a:rPr lang="ko-KR" altLang="en-US" smtClean="0"/>
              <a:t>4</a:t>
            </a:fld>
            <a:endParaRPr lang="ko-KR" altLang="en-US"/>
          </a:p>
        </p:txBody>
      </p:sp>
      <p:sp>
        <p:nvSpPr>
          <p:cNvPr id="6" name="슬라이드 노트 개체 틀 5">
            <a:extLst>
              <a:ext uri="{FF2B5EF4-FFF2-40B4-BE49-F238E27FC236}">
                <a16:creationId xmlns:a16="http://schemas.microsoft.com/office/drawing/2014/main" id="{63CEE630-D6D3-45F8-AF33-C2CBC0E5899F}"/>
              </a:ext>
            </a:extLst>
          </p:cNvPr>
          <p:cNvSpPr>
            <a:spLocks noGrp="1"/>
          </p:cNvSpPr>
          <p:nvPr>
            <p:ph type="body" idx="1"/>
          </p:nvPr>
        </p:nvSpPr>
        <p:spPr/>
        <p:txBody>
          <a:bodyPr/>
          <a:lstStyle/>
          <a:p>
            <a:pPr defTabSz="990478">
              <a:defRPr/>
            </a:pPr>
            <a:r>
              <a:rPr lang="en-US" dirty="0"/>
              <a:t>[FASTER]</a:t>
            </a:r>
          </a:p>
          <a:p>
            <a:pPr marL="0" marR="0" lvl="0" indent="0" algn="l" defTabSz="990478" rtl="0" eaLnBrk="1" fontAlgn="auto" latinLnBrk="1" hangingPunct="1">
              <a:lnSpc>
                <a:spcPct val="100000"/>
              </a:lnSpc>
              <a:spcBef>
                <a:spcPts val="0"/>
              </a:spcBef>
              <a:spcAft>
                <a:spcPts val="0"/>
              </a:spcAft>
              <a:buClrTx/>
              <a:buSzTx/>
              <a:buFontTx/>
              <a:buNone/>
              <a:tabLst/>
              <a:defRPr/>
            </a:pPr>
            <a:r>
              <a:rPr lang="en-US" dirty="0"/>
              <a:t>SO, you may be thinking right now, that these adverse outcomes are highly unlikely in general scenarios, but the evidence speaks to the contrary.</a:t>
            </a:r>
          </a:p>
          <a:p>
            <a:pPr marL="0" marR="0" lvl="0" indent="0" algn="l" defTabSz="990478" rtl="0" eaLnBrk="1" fontAlgn="auto" latinLnBrk="1" hangingPunct="1">
              <a:lnSpc>
                <a:spcPct val="100000"/>
              </a:lnSpc>
              <a:spcBef>
                <a:spcPts val="0"/>
              </a:spcBef>
              <a:spcAft>
                <a:spcPts val="0"/>
              </a:spcAft>
              <a:buClrTx/>
              <a:buSzTx/>
              <a:buFontTx/>
              <a:buNone/>
              <a:tabLst/>
              <a:defRPr/>
            </a:pPr>
            <a:r>
              <a:rPr lang="en-US" dirty="0"/>
              <a:t>[click] Back in 2008, 50 thousand kids were hospitalized due to a fake baby milk formula gone viral</a:t>
            </a:r>
          </a:p>
          <a:p>
            <a:pPr defTabSz="990478">
              <a:defRPr/>
            </a:pPr>
            <a:r>
              <a:rPr lang="en-US" dirty="0"/>
              <a:t>[click] same is the case with alcohol, there have been instances of people getting blind and even dying from counterfeit alcohols</a:t>
            </a:r>
          </a:p>
          <a:p>
            <a:pPr defTabSz="990478">
              <a:defRPr/>
            </a:pPr>
            <a:r>
              <a:rPr lang="en-US" dirty="0"/>
              <a:t>[click] fake drugs is also one of the problems that kills many people</a:t>
            </a:r>
          </a:p>
          <a:p>
            <a:pPr defTabSz="990478">
              <a:defRPr/>
            </a:pPr>
            <a:r>
              <a:rPr lang="en-US" dirty="0"/>
              <a:t>[click] and some malicious people have even not left perfumes as they are </a:t>
            </a:r>
            <a:r>
              <a:rPr lang="en-US" altLang="ko-KR" dirty="0"/>
              <a:t>[click next slide]</a:t>
            </a:r>
            <a:endParaRPr lang="en-US" dirty="0"/>
          </a:p>
          <a:p>
            <a:pPr defTabSz="990478">
              <a:defRPr/>
            </a:pPr>
            <a:endParaRPr lang="en-US" dirty="0"/>
          </a:p>
        </p:txBody>
      </p:sp>
    </p:spTree>
    <p:extLst>
      <p:ext uri="{BB962C8B-B14F-4D97-AF65-F5344CB8AC3E}">
        <p14:creationId xmlns:p14="http://schemas.microsoft.com/office/powerpoint/2010/main" val="3806071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Prototype implementation</a:t>
            </a:r>
          </a:p>
          <a:p>
            <a:r>
              <a:rPr lang="en-IN" dirty="0"/>
              <a:t>RFID antenna:LP0410 antenna</a:t>
            </a:r>
          </a:p>
          <a:p>
            <a:r>
              <a:rPr lang="en-IN" dirty="0"/>
              <a:t>Connected to </a:t>
            </a:r>
            <a:r>
              <a:rPr lang="en-IN" dirty="0" err="1"/>
              <a:t>usrps</a:t>
            </a:r>
            <a:r>
              <a:rPr lang="en-IN" dirty="0"/>
              <a:t> n210 and x310.We use off the shelf RFID on the bottles.</a:t>
            </a:r>
          </a:p>
          <a:p>
            <a:r>
              <a:rPr lang="en-IN" dirty="0"/>
              <a:t>We use EPC-Gen2 protocol and follow two </a:t>
            </a:r>
            <a:r>
              <a:rPr lang="en-IN" dirty="0" err="1"/>
              <a:t>freq</a:t>
            </a:r>
            <a:r>
              <a:rPr lang="en-IN" dirty="0"/>
              <a:t> excitation for 500-1000 </a:t>
            </a:r>
            <a:r>
              <a:rPr lang="en-IN" dirty="0" err="1"/>
              <a:t>Mhz</a:t>
            </a:r>
            <a:r>
              <a:rPr lang="en-IN" dirty="0"/>
              <a:t> to extract features such as amplitude and phase</a:t>
            </a:r>
          </a:p>
        </p:txBody>
      </p:sp>
      <p:sp>
        <p:nvSpPr>
          <p:cNvPr id="4" name="Slide Number Placeholder 3"/>
          <p:cNvSpPr>
            <a:spLocks noGrp="1"/>
          </p:cNvSpPr>
          <p:nvPr>
            <p:ph type="sldNum" sz="quarter" idx="5"/>
          </p:nvPr>
        </p:nvSpPr>
        <p:spPr/>
        <p:txBody>
          <a:bodyPr/>
          <a:lstStyle/>
          <a:p>
            <a:fld id="{0A4E6906-FA94-4D69-9F4F-A27BA525A3C4}" type="slidenum">
              <a:rPr lang="en-IN" smtClean="0"/>
              <a:t>31</a:t>
            </a:fld>
            <a:endParaRPr lang="en-IN"/>
          </a:p>
        </p:txBody>
      </p:sp>
    </p:spTree>
    <p:extLst>
      <p:ext uri="{BB962C8B-B14F-4D97-AF65-F5344CB8AC3E}">
        <p14:creationId xmlns:p14="http://schemas.microsoft.com/office/powerpoint/2010/main" val="2261479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Classification accuracy of materials tested on different environments. Baseline model accuracy was around 50-80 % coz it worked well for materials in the same training and testing </a:t>
            </a:r>
            <a:r>
              <a:rPr lang="en-IN" dirty="0" err="1"/>
              <a:t>environment.RFEATS</a:t>
            </a:r>
            <a:r>
              <a:rPr lang="en-IN" dirty="0"/>
              <a:t> accuracy is much </a:t>
            </a:r>
            <a:r>
              <a:rPr lang="en-IN" dirty="0" err="1"/>
              <a:t>high.Usually</a:t>
            </a:r>
            <a:r>
              <a:rPr lang="en-IN" dirty="0"/>
              <a:t> around 90%.ray tracing model with </a:t>
            </a:r>
            <a:r>
              <a:rPr lang="en-IN" dirty="0" err="1"/>
              <a:t>VAE,it</a:t>
            </a:r>
            <a:r>
              <a:rPr lang="en-IN" dirty="0"/>
              <a:t> performs worse that baseline.</a:t>
            </a:r>
          </a:p>
        </p:txBody>
      </p:sp>
      <p:sp>
        <p:nvSpPr>
          <p:cNvPr id="4" name="Slide Number Placeholder 3"/>
          <p:cNvSpPr>
            <a:spLocks noGrp="1"/>
          </p:cNvSpPr>
          <p:nvPr>
            <p:ph type="sldNum" sz="quarter" idx="5"/>
          </p:nvPr>
        </p:nvSpPr>
        <p:spPr/>
        <p:txBody>
          <a:bodyPr/>
          <a:lstStyle/>
          <a:p>
            <a:fld id="{0A4E6906-FA94-4D69-9F4F-A27BA525A3C4}" type="slidenum">
              <a:rPr lang="en-IN" smtClean="0"/>
              <a:t>33</a:t>
            </a:fld>
            <a:endParaRPr lang="en-IN"/>
          </a:p>
        </p:txBody>
      </p:sp>
    </p:spTree>
    <p:extLst>
      <p:ext uri="{BB962C8B-B14F-4D97-AF65-F5344CB8AC3E}">
        <p14:creationId xmlns:p14="http://schemas.microsoft.com/office/powerpoint/2010/main" val="993413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Rfeats</a:t>
            </a:r>
            <a:r>
              <a:rPr lang="en-IN" dirty="0"/>
              <a:t> is impacted by Dielectric difference which is measured with the help of N1501A dielectric probe kit</a:t>
            </a:r>
          </a:p>
        </p:txBody>
      </p:sp>
      <p:sp>
        <p:nvSpPr>
          <p:cNvPr id="4" name="Slide Number Placeholder 3"/>
          <p:cNvSpPr>
            <a:spLocks noGrp="1"/>
          </p:cNvSpPr>
          <p:nvPr>
            <p:ph type="sldNum" sz="quarter" idx="5"/>
          </p:nvPr>
        </p:nvSpPr>
        <p:spPr/>
        <p:txBody>
          <a:bodyPr/>
          <a:lstStyle/>
          <a:p>
            <a:fld id="{0A4E6906-FA94-4D69-9F4F-A27BA525A3C4}" type="slidenum">
              <a:rPr lang="en-IN" smtClean="0"/>
              <a:t>34</a:t>
            </a:fld>
            <a:endParaRPr lang="en-IN"/>
          </a:p>
        </p:txBody>
      </p:sp>
    </p:spTree>
    <p:extLst>
      <p:ext uri="{BB962C8B-B14F-4D97-AF65-F5344CB8AC3E}">
        <p14:creationId xmlns:p14="http://schemas.microsoft.com/office/powerpoint/2010/main" val="401760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Fake medicine had the highest accuracy due to </a:t>
            </a:r>
            <a:r>
              <a:rPr lang="en-IN" dirty="0" err="1"/>
              <a:t>leagest</a:t>
            </a:r>
            <a:r>
              <a:rPr lang="en-IN" dirty="0"/>
              <a:t> dielectric difference and fake extra virgin olive oil has the lowest </a:t>
            </a:r>
            <a:r>
              <a:rPr lang="en-IN" dirty="0" err="1"/>
              <a:t>accuracy.We</a:t>
            </a:r>
            <a:r>
              <a:rPr lang="en-IN" dirty="0"/>
              <a:t> could say that lower the </a:t>
            </a:r>
            <a:r>
              <a:rPr lang="en-IN" dirty="0" err="1"/>
              <a:t>dieectric</a:t>
            </a:r>
            <a:r>
              <a:rPr lang="en-IN" dirty="0"/>
              <a:t> difference ,lower the classification accuracy.</a:t>
            </a:r>
          </a:p>
        </p:txBody>
      </p:sp>
      <p:sp>
        <p:nvSpPr>
          <p:cNvPr id="4" name="Slide Number Placeholder 3"/>
          <p:cNvSpPr>
            <a:spLocks noGrp="1"/>
          </p:cNvSpPr>
          <p:nvPr>
            <p:ph type="sldNum" sz="quarter" idx="5"/>
          </p:nvPr>
        </p:nvSpPr>
        <p:spPr/>
        <p:txBody>
          <a:bodyPr/>
          <a:lstStyle/>
          <a:p>
            <a:fld id="{0A4E6906-FA94-4D69-9F4F-A27BA525A3C4}" type="slidenum">
              <a:rPr lang="en-IN" smtClean="0"/>
              <a:t>35</a:t>
            </a:fld>
            <a:endParaRPr lang="en-IN"/>
          </a:p>
        </p:txBody>
      </p:sp>
    </p:spTree>
    <p:extLst>
      <p:ext uri="{BB962C8B-B14F-4D97-AF65-F5344CB8AC3E}">
        <p14:creationId xmlns:p14="http://schemas.microsoft.com/office/powerpoint/2010/main" val="2658140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dirty="0"/>
              <a:t>When electromagnetic waves encounter an object that has a dimension of half the wavelength or more, it gets reflected. The efficiency with which an object reflects electromagnetic waves is described by its reflection cross-section</a:t>
            </a:r>
          </a:p>
        </p:txBody>
      </p:sp>
      <p:sp>
        <p:nvSpPr>
          <p:cNvPr id="4" name="Slide Number Placeholder 3"/>
          <p:cNvSpPr>
            <a:spLocks noGrp="1"/>
          </p:cNvSpPr>
          <p:nvPr>
            <p:ph type="sldNum" sz="quarter" idx="5"/>
          </p:nvPr>
        </p:nvSpPr>
        <p:spPr/>
        <p:txBody>
          <a:bodyPr/>
          <a:lstStyle/>
          <a:p>
            <a:fld id="{7E9A75ED-6D4E-418F-B1ED-DA7ACB73FFA6}" type="slidenum">
              <a:rPr lang="ko-KR" altLang="en-US" smtClean="0"/>
              <a:t>42</a:t>
            </a:fld>
            <a:endParaRPr lang="ko-KR" altLang="en-US"/>
          </a:p>
        </p:txBody>
      </p:sp>
    </p:spTree>
    <p:extLst>
      <p:ext uri="{BB962C8B-B14F-4D97-AF65-F5344CB8AC3E}">
        <p14:creationId xmlns:p14="http://schemas.microsoft.com/office/powerpoint/2010/main" val="4220307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A75ED-6D4E-418F-B1ED-DA7ACB73FFA6}" type="slidenum">
              <a:rPr lang="ko-KR" altLang="en-US" smtClean="0"/>
              <a:t>43</a:t>
            </a:fld>
            <a:endParaRPr lang="ko-KR" altLang="en-US"/>
          </a:p>
        </p:txBody>
      </p:sp>
    </p:spTree>
    <p:extLst>
      <p:ext uri="{BB962C8B-B14F-4D97-AF65-F5344CB8AC3E}">
        <p14:creationId xmlns:p14="http://schemas.microsoft.com/office/powerpoint/2010/main" val="3619676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노트 개체 틀 2"/>
          <p:cNvSpPr>
            <a:spLocks noGrp="1"/>
          </p:cNvSpPr>
          <p:nvPr>
            <p:ph type="body" idx="1"/>
          </p:nvPr>
        </p:nvSpPr>
        <p:spPr/>
        <p:txBody>
          <a:bodyPr/>
          <a:lstStyle/>
          <a:p>
            <a:r>
              <a:rPr lang="en-US" dirty="0"/>
              <a:t>So, here comes a question, that how can we handle such fake items present in some of the markets.</a:t>
            </a:r>
          </a:p>
          <a:p>
            <a:endParaRPr lang="en-US" dirty="0"/>
          </a:p>
          <a:p>
            <a:r>
              <a:rPr lang="en-US" dirty="0"/>
              <a:t>There are multiple ways to approach this problem. </a:t>
            </a:r>
          </a:p>
          <a:p>
            <a:endParaRPr lang="en-US" dirty="0"/>
          </a:p>
          <a:p>
            <a:pPr marL="228600" indent="-228600">
              <a:buAutoNum type="arabicPeriod"/>
            </a:pPr>
            <a:r>
              <a:rPr lang="en-US" dirty="0"/>
              <a:t>[click] Not a viable solution due to Scalability issues. We cannot send all items for testing</a:t>
            </a:r>
          </a:p>
          <a:p>
            <a:pPr marL="228600" indent="-228600">
              <a:buAutoNum type="arabicPeriod"/>
            </a:pPr>
            <a:r>
              <a:rPr lang="en-US" dirty="0"/>
              <a:t>[click] Again these equipment are expensive and large, and requires contact with material. We cannot open all bottles in market to test what is in it</a:t>
            </a:r>
          </a:p>
          <a:p>
            <a:pPr marL="228600" indent="-228600">
              <a:buAutoNum type="arabicPeriod"/>
            </a:pPr>
            <a:r>
              <a:rPr lang="en-US" dirty="0"/>
              <a:t>[click] Seems like a viable solution.</a:t>
            </a:r>
          </a:p>
        </p:txBody>
      </p:sp>
      <p:sp>
        <p:nvSpPr>
          <p:cNvPr id="4" name="슬라이드 번호 개체 틀 3"/>
          <p:cNvSpPr>
            <a:spLocks noGrp="1"/>
          </p:cNvSpPr>
          <p:nvPr>
            <p:ph type="sldNum" sz="quarter" idx="10"/>
          </p:nvPr>
        </p:nvSpPr>
        <p:spPr/>
        <p:txBody>
          <a:bodyPr/>
          <a:lstStyle/>
          <a:p>
            <a:fld id="{7E9A75ED-6D4E-418F-B1ED-DA7ACB73FFA6}" type="slidenum">
              <a:rPr lang="ko-KR" altLang="en-US" smtClean="0"/>
              <a:t>5</a:t>
            </a:fld>
            <a:endParaRPr lang="ko-KR" altLang="en-US"/>
          </a:p>
        </p:txBody>
      </p:sp>
    </p:spTree>
    <p:extLst>
      <p:ext uri="{BB962C8B-B14F-4D97-AF65-F5344CB8AC3E}">
        <p14:creationId xmlns:p14="http://schemas.microsoft.com/office/powerpoint/2010/main" val="1766929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노트 개체 틀 2"/>
          <p:cNvSpPr>
            <a:spLocks noGrp="1"/>
          </p:cNvSpPr>
          <p:nvPr>
            <p:ph type="body" idx="1"/>
          </p:nvPr>
        </p:nvSpPr>
        <p:spPr/>
        <p:txBody>
          <a:bodyPr/>
          <a:lstStyle/>
          <a:p>
            <a:r>
              <a:rPr lang="en-US" dirty="0"/>
              <a:t>So, now we have a new way of looking at things and an </a:t>
            </a:r>
          </a:p>
          <a:p>
            <a:r>
              <a:rPr lang="en-US" dirty="0"/>
              <a:t>unattended question as well: [click] Can we actually sense these properties in a closed container? [pause] This paper actually address the same question using a technology that is already present on most of these items - [click] RFID TAGs.</a:t>
            </a:r>
          </a:p>
          <a:p>
            <a:endParaRPr lang="en-US" dirty="0"/>
          </a:p>
          <a:p>
            <a:r>
              <a:rPr lang="en-US" altLang="ko-KR" dirty="0"/>
              <a:t>[click next slide]</a:t>
            </a:r>
            <a:endParaRPr lang="en-US" dirty="0"/>
          </a:p>
        </p:txBody>
      </p:sp>
      <p:sp>
        <p:nvSpPr>
          <p:cNvPr id="4" name="슬라이드 번호 개체 틀 3"/>
          <p:cNvSpPr>
            <a:spLocks noGrp="1"/>
          </p:cNvSpPr>
          <p:nvPr>
            <p:ph type="sldNum" sz="quarter" idx="10"/>
          </p:nvPr>
        </p:nvSpPr>
        <p:spPr/>
        <p:txBody>
          <a:bodyPr/>
          <a:lstStyle/>
          <a:p>
            <a:fld id="{7E9A75ED-6D4E-418F-B1ED-DA7ACB73FFA6}" type="slidenum">
              <a:rPr lang="ko-KR" altLang="en-US" smtClean="0"/>
              <a:t>6</a:t>
            </a:fld>
            <a:endParaRPr lang="ko-KR" altLang="en-US"/>
          </a:p>
        </p:txBody>
      </p:sp>
    </p:spTree>
    <p:extLst>
      <p:ext uri="{BB962C8B-B14F-4D97-AF65-F5344CB8AC3E}">
        <p14:creationId xmlns:p14="http://schemas.microsoft.com/office/powerpoint/2010/main" val="589161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ko-KR" dirty="0"/>
              <a:t>So, the approach here is to exploit the wireless interaction between an RFID </a:t>
            </a:r>
            <a:r>
              <a:rPr lang="en-US" altLang="ko-KR" b="1" dirty="0">
                <a:solidFill>
                  <a:srgbClr val="FF0000"/>
                </a:solidFill>
              </a:rPr>
              <a:t>placed on a container</a:t>
            </a:r>
            <a:r>
              <a:rPr lang="en-US" altLang="ko-KR" dirty="0">
                <a:solidFill>
                  <a:srgbClr val="FF0000"/>
                </a:solidFill>
              </a:rPr>
              <a:t> </a:t>
            </a:r>
            <a:r>
              <a:rPr lang="en-US" altLang="ko-KR" dirty="0"/>
              <a:t>and the content of that container</a:t>
            </a:r>
          </a:p>
          <a:p>
            <a:endParaRPr lang="en-US" sz="1300" dirty="0"/>
          </a:p>
          <a:p>
            <a:r>
              <a:rPr lang="en-US" altLang="ko-KR" sz="1400" dirty="0"/>
              <a:t>[click next slide]</a:t>
            </a:r>
            <a:endParaRPr lang="en-US" sz="1300" dirty="0"/>
          </a:p>
        </p:txBody>
      </p:sp>
      <p:sp>
        <p:nvSpPr>
          <p:cNvPr id="4" name="Slide Number Placeholder 3"/>
          <p:cNvSpPr>
            <a:spLocks noGrp="1"/>
          </p:cNvSpPr>
          <p:nvPr>
            <p:ph type="sldNum" sz="quarter" idx="10"/>
          </p:nvPr>
        </p:nvSpPr>
        <p:spPr/>
        <p:txBody>
          <a:bodyPr/>
          <a:lstStyle/>
          <a:p>
            <a:fld id="{7E9A75ED-6D4E-418F-B1ED-DA7ACB73FFA6}" type="slidenum">
              <a:rPr lang="ko-KR" altLang="en-US" smtClean="0"/>
              <a:t>7</a:t>
            </a:fld>
            <a:endParaRPr lang="ko-KR" altLang="en-US"/>
          </a:p>
        </p:txBody>
      </p:sp>
    </p:spTree>
    <p:extLst>
      <p:ext uri="{BB962C8B-B14F-4D97-AF65-F5344CB8AC3E}">
        <p14:creationId xmlns:p14="http://schemas.microsoft.com/office/powerpoint/2010/main" val="3166184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90478">
              <a:defRPr/>
            </a:pPr>
            <a:r>
              <a:rPr lang="en-US" sz="1300" b="1" dirty="0"/>
              <a:t>Even</a:t>
            </a:r>
            <a:r>
              <a:rPr lang="en-US" sz="1300" dirty="0"/>
              <a:t> without being in direct contact </a:t>
            </a:r>
            <a:r>
              <a:rPr lang="en-US" sz="1300" b="1" dirty="0"/>
              <a:t>with the content</a:t>
            </a:r>
            <a:r>
              <a:rPr lang="en-US" sz="1300" dirty="0"/>
              <a:t>, the RFID will wirelessly interact with it. [click] This interaction is governed by a property of the content called the dielectric and denoted by epsilon.</a:t>
            </a:r>
          </a:p>
          <a:p>
            <a:pPr defTabSz="990478">
              <a:defRPr/>
            </a:pPr>
            <a:endParaRPr lang="en-US" sz="1300" dirty="0"/>
          </a:p>
          <a:p>
            <a:pPr defTabSz="990478">
              <a:defRPr/>
            </a:pPr>
            <a:r>
              <a:rPr lang="en-US" altLang="ko-KR" sz="1400" dirty="0"/>
              <a:t>[click next slide]</a:t>
            </a:r>
            <a:endParaRPr lang="en-US" sz="1300" dirty="0"/>
          </a:p>
        </p:txBody>
      </p:sp>
      <p:sp>
        <p:nvSpPr>
          <p:cNvPr id="4" name="Slide Number Placeholder 3"/>
          <p:cNvSpPr>
            <a:spLocks noGrp="1"/>
          </p:cNvSpPr>
          <p:nvPr>
            <p:ph type="sldNum" sz="quarter" idx="10"/>
          </p:nvPr>
        </p:nvSpPr>
        <p:spPr/>
        <p:txBody>
          <a:bodyPr/>
          <a:lstStyle/>
          <a:p>
            <a:fld id="{7E9A75ED-6D4E-418F-B1ED-DA7ACB73FFA6}" type="slidenum">
              <a:rPr lang="ko-KR" altLang="en-US" smtClean="0"/>
              <a:t>8</a:t>
            </a:fld>
            <a:endParaRPr lang="ko-KR" altLang="en-US"/>
          </a:p>
        </p:txBody>
      </p:sp>
    </p:spTree>
    <p:extLst>
      <p:ext uri="{BB962C8B-B14F-4D97-AF65-F5344CB8AC3E}">
        <p14:creationId xmlns:p14="http://schemas.microsoft.com/office/powerpoint/2010/main" val="266949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ko-KR" sz="1200" baseline="0" dirty="0"/>
              <a:t>So, because of this interaction, when the RFID tries to communicate, its wireless signal will be impacted by the content.</a:t>
            </a:r>
          </a:p>
          <a:p>
            <a:endParaRPr lang="en-US" altLang="ko-KR" sz="1200" baseline="0" dirty="0"/>
          </a:p>
          <a:p>
            <a:r>
              <a:rPr lang="en-US" altLang="ko-KR" dirty="0"/>
              <a:t>[click next slide]</a:t>
            </a:r>
            <a:endParaRPr lang="en-US" altLang="ko-KR" sz="1200" baseline="0" dirty="0"/>
          </a:p>
        </p:txBody>
      </p:sp>
      <p:sp>
        <p:nvSpPr>
          <p:cNvPr id="4" name="Slide Number Placeholder 3"/>
          <p:cNvSpPr>
            <a:spLocks noGrp="1"/>
          </p:cNvSpPr>
          <p:nvPr>
            <p:ph type="sldNum" sz="quarter" idx="10"/>
          </p:nvPr>
        </p:nvSpPr>
        <p:spPr/>
        <p:txBody>
          <a:bodyPr/>
          <a:lstStyle/>
          <a:p>
            <a:fld id="{7E9A75ED-6D4E-418F-B1ED-DA7ACB73FFA6}" type="slidenum">
              <a:rPr lang="ko-KR" altLang="en-US" smtClean="0"/>
              <a:t>9</a:t>
            </a:fld>
            <a:endParaRPr lang="ko-KR" altLang="en-US"/>
          </a:p>
        </p:txBody>
      </p:sp>
    </p:spTree>
    <p:extLst>
      <p:ext uri="{BB962C8B-B14F-4D97-AF65-F5344CB8AC3E}">
        <p14:creationId xmlns:p14="http://schemas.microsoft.com/office/powerpoint/2010/main" val="2789424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ko-KR" sz="1400" baseline="0" dirty="0"/>
              <a:t>So, the paper designed an RFID reader that can extract features from the RFID’s signal and analyze them in order to determine if the content is fake or authentic. </a:t>
            </a:r>
          </a:p>
          <a:p>
            <a:endParaRPr lang="en-US" altLang="ko-KR" sz="1400" baseline="0" dirty="0"/>
          </a:p>
          <a:p>
            <a:r>
              <a:rPr lang="en-US" altLang="ko-KR" sz="1400" baseline="0" dirty="0"/>
              <a:t>In this presentation, we will be try to see how this system was built.</a:t>
            </a:r>
          </a:p>
          <a:p>
            <a:endParaRPr lang="en-US" sz="1400" baseline="0" dirty="0"/>
          </a:p>
          <a:p>
            <a:r>
              <a:rPr lang="en-US" altLang="ko-KR" sz="1400" dirty="0"/>
              <a:t>[click next slide]</a:t>
            </a:r>
            <a:endParaRPr lang="en-US" sz="1300" dirty="0"/>
          </a:p>
        </p:txBody>
      </p:sp>
      <p:sp>
        <p:nvSpPr>
          <p:cNvPr id="4" name="Slide Number Placeholder 3"/>
          <p:cNvSpPr>
            <a:spLocks noGrp="1"/>
          </p:cNvSpPr>
          <p:nvPr>
            <p:ph type="sldNum" sz="quarter" idx="10"/>
          </p:nvPr>
        </p:nvSpPr>
        <p:spPr/>
        <p:txBody>
          <a:bodyPr/>
          <a:lstStyle/>
          <a:p>
            <a:fld id="{7E9A75ED-6D4E-418F-B1ED-DA7ACB73FFA6}" type="slidenum">
              <a:rPr lang="ko-KR" altLang="en-US" smtClean="0"/>
              <a:t>10</a:t>
            </a:fld>
            <a:endParaRPr lang="ko-KR" altLang="en-US"/>
          </a:p>
        </p:txBody>
      </p:sp>
    </p:spTree>
    <p:extLst>
      <p:ext uri="{BB962C8B-B14F-4D97-AF65-F5344CB8AC3E}">
        <p14:creationId xmlns:p14="http://schemas.microsoft.com/office/powerpoint/2010/main" val="971732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마스터 부제목 스타일 편집</a:t>
            </a:r>
            <a:endParaRPr lang="en-US" dirty="0"/>
          </a:p>
        </p:txBody>
      </p:sp>
      <p:sp>
        <p:nvSpPr>
          <p:cNvPr id="4" name="Date Placeholder 3"/>
          <p:cNvSpPr>
            <a:spLocks noGrp="1"/>
          </p:cNvSpPr>
          <p:nvPr>
            <p:ph type="dt" sz="half" idx="10"/>
          </p:nvPr>
        </p:nvSpPr>
        <p:spPr/>
        <p:txBody>
          <a:bodyPr/>
          <a:lstStyle/>
          <a:p>
            <a:fld id="{C8D809D2-13F9-4526-A347-99108E844E2B}" type="datetimeFigureOut">
              <a:rPr lang="ko-KR" altLang="en-US" smtClean="0"/>
              <a:pPr/>
              <a:t>2020. 12. 7.</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5C71D308-22AB-4185-A905-88814AE611A3}" type="slidenum">
              <a:rPr lang="ko-KR" altLang="en-US" smtClean="0"/>
              <a:pPr/>
              <a:t>‹#›</a:t>
            </a:fld>
            <a:endParaRPr lang="ko-KR" altLang="en-US"/>
          </a:p>
        </p:txBody>
      </p:sp>
    </p:spTree>
    <p:extLst>
      <p:ext uri="{BB962C8B-B14F-4D97-AF65-F5344CB8AC3E}">
        <p14:creationId xmlns:p14="http://schemas.microsoft.com/office/powerpoint/2010/main" val="1401208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C8D809D2-13F9-4526-A347-99108E844E2B}" type="datetimeFigureOut">
              <a:rPr lang="ko-KR" altLang="en-US" smtClean="0"/>
              <a:t>2020. 12. 7.</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5C71D308-22AB-4185-A905-88814AE611A3}" type="slidenum">
              <a:rPr lang="ko-KR" altLang="en-US" smtClean="0"/>
              <a:t>‹#›</a:t>
            </a:fld>
            <a:endParaRPr lang="ko-KR" altLang="en-US"/>
          </a:p>
        </p:txBody>
      </p:sp>
    </p:spTree>
    <p:extLst>
      <p:ext uri="{BB962C8B-B14F-4D97-AF65-F5344CB8AC3E}">
        <p14:creationId xmlns:p14="http://schemas.microsoft.com/office/powerpoint/2010/main" val="809621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C8D809D2-13F9-4526-A347-99108E844E2B}" type="datetimeFigureOut">
              <a:rPr lang="ko-KR" altLang="en-US" smtClean="0"/>
              <a:t>2020. 12. 7.</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5C71D308-22AB-4185-A905-88814AE611A3}" type="slidenum">
              <a:rPr lang="ko-KR" altLang="en-US" smtClean="0"/>
              <a:t>‹#›</a:t>
            </a:fld>
            <a:endParaRPr lang="ko-KR" altLang="en-US"/>
          </a:p>
        </p:txBody>
      </p:sp>
    </p:spTree>
    <p:extLst>
      <p:ext uri="{BB962C8B-B14F-4D97-AF65-F5344CB8AC3E}">
        <p14:creationId xmlns:p14="http://schemas.microsoft.com/office/powerpoint/2010/main" val="1608922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C8D809D2-13F9-4526-A347-99108E844E2B}" type="datetimeFigureOut">
              <a:rPr lang="ko-KR" altLang="en-US" smtClean="0"/>
              <a:t>2020. 12. 7.</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5C71D308-22AB-4185-A905-88814AE611A3}" type="slidenum">
              <a:rPr lang="ko-KR" altLang="en-US" smtClean="0"/>
              <a:t>‹#›</a:t>
            </a:fld>
            <a:endParaRPr lang="ko-KR" altLang="en-US"/>
          </a:p>
        </p:txBody>
      </p:sp>
    </p:spTree>
    <p:extLst>
      <p:ext uri="{BB962C8B-B14F-4D97-AF65-F5344CB8AC3E}">
        <p14:creationId xmlns:p14="http://schemas.microsoft.com/office/powerpoint/2010/main" val="1065648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편집합니다</a:t>
            </a:r>
          </a:p>
        </p:txBody>
      </p:sp>
      <p:sp>
        <p:nvSpPr>
          <p:cNvPr id="4" name="Date Placeholder 3"/>
          <p:cNvSpPr>
            <a:spLocks noGrp="1"/>
          </p:cNvSpPr>
          <p:nvPr>
            <p:ph type="dt" sz="half" idx="10"/>
          </p:nvPr>
        </p:nvSpPr>
        <p:spPr/>
        <p:txBody>
          <a:bodyPr/>
          <a:lstStyle/>
          <a:p>
            <a:fld id="{C8D809D2-13F9-4526-A347-99108E844E2B}" type="datetimeFigureOut">
              <a:rPr lang="ko-KR" altLang="en-US" smtClean="0"/>
              <a:t>2020. 12. 7.</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5C71D308-22AB-4185-A905-88814AE611A3}" type="slidenum">
              <a:rPr lang="ko-KR" altLang="en-US" smtClean="0"/>
              <a:t>‹#›</a:t>
            </a:fld>
            <a:endParaRPr lang="ko-KR" altLang="en-US"/>
          </a:p>
        </p:txBody>
      </p:sp>
    </p:spTree>
    <p:extLst>
      <p:ext uri="{BB962C8B-B14F-4D97-AF65-F5344CB8AC3E}">
        <p14:creationId xmlns:p14="http://schemas.microsoft.com/office/powerpoint/2010/main" val="3984384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fld id="{C8D809D2-13F9-4526-A347-99108E844E2B}" type="datetimeFigureOut">
              <a:rPr lang="ko-KR" altLang="en-US" smtClean="0"/>
              <a:t>2020. 12. 7.</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5C71D308-22AB-4185-A905-88814AE611A3}" type="slidenum">
              <a:rPr lang="ko-KR" altLang="en-US" smtClean="0"/>
              <a:t>‹#›</a:t>
            </a:fld>
            <a:endParaRPr lang="ko-KR" altLang="en-US"/>
          </a:p>
        </p:txBody>
      </p:sp>
    </p:spTree>
    <p:extLst>
      <p:ext uri="{BB962C8B-B14F-4D97-AF65-F5344CB8AC3E}">
        <p14:creationId xmlns:p14="http://schemas.microsoft.com/office/powerpoint/2010/main" val="497761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Content Placeholder 3"/>
          <p:cNvSpPr>
            <a:spLocks noGrp="1"/>
          </p:cNvSpPr>
          <p:nvPr>
            <p:ph sz="half" idx="2"/>
          </p:nvPr>
        </p:nvSpPr>
        <p:spPr>
          <a:xfrm>
            <a:off x="839788" y="2505075"/>
            <a:ext cx="5157787" cy="368458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Content Placeholder 5"/>
          <p:cNvSpPr>
            <a:spLocks noGrp="1"/>
          </p:cNvSpPr>
          <p:nvPr>
            <p:ph sz="quarter" idx="4"/>
          </p:nvPr>
        </p:nvSpPr>
        <p:spPr>
          <a:xfrm>
            <a:off x="6172200" y="2505075"/>
            <a:ext cx="5183188" cy="368458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fld id="{C8D809D2-13F9-4526-A347-99108E844E2B}" type="datetimeFigureOut">
              <a:rPr lang="ko-KR" altLang="en-US" smtClean="0"/>
              <a:t>2020. 12. 7.</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5C71D308-22AB-4185-A905-88814AE611A3}" type="slidenum">
              <a:rPr lang="ko-KR" altLang="en-US" smtClean="0"/>
              <a:t>‹#›</a:t>
            </a:fld>
            <a:endParaRPr lang="ko-KR" altLang="en-US"/>
          </a:p>
        </p:txBody>
      </p:sp>
    </p:spTree>
    <p:extLst>
      <p:ext uri="{BB962C8B-B14F-4D97-AF65-F5344CB8AC3E}">
        <p14:creationId xmlns:p14="http://schemas.microsoft.com/office/powerpoint/2010/main" val="23185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C8D809D2-13F9-4526-A347-99108E844E2B}" type="datetimeFigureOut">
              <a:rPr lang="ko-KR" altLang="en-US" smtClean="0"/>
              <a:t>2020. 12. 7.</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5C71D308-22AB-4185-A905-88814AE611A3}" type="slidenum">
              <a:rPr lang="ko-KR" altLang="en-US" smtClean="0"/>
              <a:t>‹#›</a:t>
            </a:fld>
            <a:endParaRPr lang="ko-KR" altLang="en-US"/>
          </a:p>
        </p:txBody>
      </p:sp>
    </p:spTree>
    <p:extLst>
      <p:ext uri="{BB962C8B-B14F-4D97-AF65-F5344CB8AC3E}">
        <p14:creationId xmlns:p14="http://schemas.microsoft.com/office/powerpoint/2010/main" val="1442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D809D2-13F9-4526-A347-99108E844E2B}" type="datetimeFigureOut">
              <a:rPr lang="ko-KR" altLang="en-US" smtClean="0"/>
              <a:t>2020. 12. 7.</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5C71D308-22AB-4185-A905-88814AE611A3}" type="slidenum">
              <a:rPr lang="ko-KR" altLang="en-US" smtClean="0"/>
              <a:t>‹#›</a:t>
            </a:fld>
            <a:endParaRPr lang="ko-KR" altLang="en-US"/>
          </a:p>
        </p:txBody>
      </p:sp>
    </p:spTree>
    <p:extLst>
      <p:ext uri="{BB962C8B-B14F-4D97-AF65-F5344CB8AC3E}">
        <p14:creationId xmlns:p14="http://schemas.microsoft.com/office/powerpoint/2010/main" val="2997482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편집합니다</a:t>
            </a:r>
          </a:p>
        </p:txBody>
      </p:sp>
      <p:sp>
        <p:nvSpPr>
          <p:cNvPr id="5" name="Date Placeholder 4"/>
          <p:cNvSpPr>
            <a:spLocks noGrp="1"/>
          </p:cNvSpPr>
          <p:nvPr>
            <p:ph type="dt" sz="half" idx="10"/>
          </p:nvPr>
        </p:nvSpPr>
        <p:spPr/>
        <p:txBody>
          <a:bodyPr/>
          <a:lstStyle/>
          <a:p>
            <a:fld id="{C8D809D2-13F9-4526-A347-99108E844E2B}" type="datetimeFigureOut">
              <a:rPr lang="ko-KR" altLang="en-US" smtClean="0"/>
              <a:t>2020. 12. 7.</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5C71D308-22AB-4185-A905-88814AE611A3}" type="slidenum">
              <a:rPr lang="ko-KR" altLang="en-US" smtClean="0"/>
              <a:t>‹#›</a:t>
            </a:fld>
            <a:endParaRPr lang="ko-KR" altLang="en-US"/>
          </a:p>
        </p:txBody>
      </p:sp>
    </p:spTree>
    <p:extLst>
      <p:ext uri="{BB962C8B-B14F-4D97-AF65-F5344CB8AC3E}">
        <p14:creationId xmlns:p14="http://schemas.microsoft.com/office/powerpoint/2010/main" val="1291235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편집합니다</a:t>
            </a:r>
          </a:p>
        </p:txBody>
      </p:sp>
      <p:sp>
        <p:nvSpPr>
          <p:cNvPr id="5" name="Date Placeholder 4"/>
          <p:cNvSpPr>
            <a:spLocks noGrp="1"/>
          </p:cNvSpPr>
          <p:nvPr>
            <p:ph type="dt" sz="half" idx="10"/>
          </p:nvPr>
        </p:nvSpPr>
        <p:spPr/>
        <p:txBody>
          <a:bodyPr/>
          <a:lstStyle/>
          <a:p>
            <a:fld id="{C8D809D2-13F9-4526-A347-99108E844E2B}" type="datetimeFigureOut">
              <a:rPr lang="ko-KR" altLang="en-US" smtClean="0"/>
              <a:t>2020. 12. 7.</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5C71D308-22AB-4185-A905-88814AE611A3}" type="slidenum">
              <a:rPr lang="ko-KR" altLang="en-US" smtClean="0"/>
              <a:t>‹#›</a:t>
            </a:fld>
            <a:endParaRPr lang="ko-KR" altLang="en-US"/>
          </a:p>
        </p:txBody>
      </p:sp>
    </p:spTree>
    <p:extLst>
      <p:ext uri="{BB962C8B-B14F-4D97-AF65-F5344CB8AC3E}">
        <p14:creationId xmlns:p14="http://schemas.microsoft.com/office/powerpoint/2010/main" val="4195716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130299"/>
          </a:xfrm>
          <a:prstGeom prst="rect">
            <a:avLst/>
          </a:prstGeom>
        </p:spPr>
        <p:txBody>
          <a:bodyPr vert="horz" lIns="91440" tIns="45720" rIns="91440" bIns="45720" rtlCol="0" anchor="ctr">
            <a:normAutofit/>
          </a:bodyPr>
          <a:lstStyle/>
          <a:p>
            <a:r>
              <a:rPr lang="ko-KR" altLang="en-US" dirty="0"/>
              <a:t>마스터 제목 스타일 편집</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D809D2-13F9-4526-A347-99108E844E2B}" type="datetimeFigureOut">
              <a:rPr lang="ko-KR" altLang="en-US" smtClean="0"/>
              <a:pPr/>
              <a:t>2020. 12. 7.</a:t>
            </a:fld>
            <a:endParaRPr lang="ko-KR"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1D308-22AB-4185-A905-88814AE611A3}" type="slidenum">
              <a:rPr lang="ko-KR" altLang="en-US" smtClean="0"/>
              <a:pPr/>
              <a:t>‹#›</a:t>
            </a:fld>
            <a:endParaRPr lang="ko-KR" altLang="en-US"/>
          </a:p>
        </p:txBody>
      </p:sp>
    </p:spTree>
    <p:extLst>
      <p:ext uri="{BB962C8B-B14F-4D97-AF65-F5344CB8AC3E}">
        <p14:creationId xmlns:p14="http://schemas.microsoft.com/office/powerpoint/2010/main" val="124243767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1" hangingPunct="1">
        <a:lnSpc>
          <a:spcPct val="90000"/>
        </a:lnSpc>
        <a:spcBef>
          <a:spcPct val="0"/>
        </a:spcBef>
        <a:buNone/>
        <a:defRPr sz="4400" kern="1200">
          <a:solidFill>
            <a:schemeClr val="tx1"/>
          </a:solidFill>
          <a:latin typeface="+mj-lt"/>
          <a:ea typeface="+mj-ea"/>
          <a:cs typeface="Arial" panose="020B0604020202020204" pitchFamily="34" charset="0"/>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8.emf"/><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0.emf"/></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tiff"/><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gif"/><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17/06/relationships/model3d" Target="../media/model3d1.glb"/><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9.png"/><Relationship Id="rId10" Type="http://schemas.openxmlformats.org/officeDocument/2006/relationships/image" Target="../media/image23.jpeg"/><Relationship Id="rId4" Type="http://schemas.openxmlformats.org/officeDocument/2006/relationships/hyperlink" Target="https://www.remix3d.com/details/G009SW48P7LR" TargetMode="External"/><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17/06/relationships/model3d" Target="../media/model3d1.glb"/><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0.png"/><Relationship Id="rId4" Type="http://schemas.openxmlformats.org/officeDocument/2006/relationships/hyperlink" Target="https://www.remix3d.com/details/G009SW48P7LR" TargetMode="External"/><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1.tiff"/><Relationship Id="rId7"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6677A-2D0F-E04F-95BB-BCFEAEBF297A}"/>
              </a:ext>
            </a:extLst>
          </p:cNvPr>
          <p:cNvSpPr>
            <a:spLocks noGrp="1"/>
          </p:cNvSpPr>
          <p:nvPr>
            <p:ph type="ctrTitle"/>
          </p:nvPr>
        </p:nvSpPr>
        <p:spPr>
          <a:xfrm>
            <a:off x="502025" y="1122363"/>
            <a:ext cx="11403104" cy="2387600"/>
          </a:xfrm>
        </p:spPr>
        <p:txBody>
          <a:bodyPr>
            <a:normAutofit/>
          </a:bodyPr>
          <a:lstStyle/>
          <a:p>
            <a:r>
              <a:rPr lang="en-US" dirty="0"/>
              <a:t>RF – Eats: Food and Liquid Sensing in Practical Environments using RFID</a:t>
            </a:r>
          </a:p>
        </p:txBody>
      </p:sp>
      <p:sp>
        <p:nvSpPr>
          <p:cNvPr id="3" name="Content Placeholder 2">
            <a:extLst>
              <a:ext uri="{FF2B5EF4-FFF2-40B4-BE49-F238E27FC236}">
                <a16:creationId xmlns:a16="http://schemas.microsoft.com/office/drawing/2014/main" id="{2CB242B8-1178-C143-B75B-48E778553D96}"/>
              </a:ext>
            </a:extLst>
          </p:cNvPr>
          <p:cNvSpPr>
            <a:spLocks noGrp="1"/>
          </p:cNvSpPr>
          <p:nvPr>
            <p:ph type="subTitle" idx="1"/>
          </p:nvPr>
        </p:nvSpPr>
        <p:spPr>
          <a:xfrm>
            <a:off x="1524000" y="3602038"/>
            <a:ext cx="9144000" cy="2995986"/>
          </a:xfrm>
        </p:spPr>
        <p:txBody>
          <a:bodyPr>
            <a:normAutofit/>
          </a:bodyPr>
          <a:lstStyle/>
          <a:p>
            <a:pPr marL="0" indent="0">
              <a:buNone/>
            </a:pPr>
            <a:r>
              <a:rPr lang="en-US" dirty="0"/>
              <a:t>CMSC818W: Introduction to IoT and Mobile Computing</a:t>
            </a:r>
          </a:p>
          <a:p>
            <a:pPr marL="0" indent="0">
              <a:buNone/>
            </a:pPr>
            <a:r>
              <a:rPr lang="en-US" dirty="0"/>
              <a:t>Presented by:</a:t>
            </a:r>
          </a:p>
          <a:p>
            <a:pPr marL="0" indent="0">
              <a:buNone/>
            </a:pPr>
            <a:r>
              <a:rPr lang="en-US" dirty="0"/>
              <a:t>Usama Younus, </a:t>
            </a:r>
            <a:r>
              <a:rPr lang="en-US" dirty="0" err="1"/>
              <a:t>Arun</a:t>
            </a:r>
            <a:r>
              <a:rPr lang="en-US" dirty="0"/>
              <a:t> Kumar</a:t>
            </a:r>
          </a:p>
          <a:p>
            <a:pPr marL="0" indent="0">
              <a:buNone/>
            </a:pPr>
            <a:endParaRPr lang="en-US" dirty="0"/>
          </a:p>
          <a:p>
            <a:pPr marL="0" indent="0">
              <a:buNone/>
            </a:pPr>
            <a:r>
              <a:rPr lang="en-US" dirty="0"/>
              <a:t>Slide Credits: </a:t>
            </a:r>
            <a:r>
              <a:rPr lang="en-US" dirty="0" err="1"/>
              <a:t>Unsoo</a:t>
            </a:r>
            <a:r>
              <a:rPr lang="en-US" dirty="0"/>
              <a:t> ha, </a:t>
            </a:r>
            <a:r>
              <a:rPr lang="en-US" dirty="0" err="1"/>
              <a:t>Junshan</a:t>
            </a:r>
            <a:r>
              <a:rPr lang="en-US" dirty="0"/>
              <a:t> </a:t>
            </a:r>
            <a:r>
              <a:rPr lang="en-US" dirty="0" err="1"/>
              <a:t>Leng</a:t>
            </a:r>
            <a:r>
              <a:rPr lang="en-US" dirty="0"/>
              <a:t>, </a:t>
            </a:r>
            <a:r>
              <a:rPr lang="en-US" dirty="0" err="1"/>
              <a:t>Alaa</a:t>
            </a:r>
            <a:r>
              <a:rPr lang="en-US" dirty="0"/>
              <a:t> </a:t>
            </a:r>
            <a:r>
              <a:rPr lang="en-US" dirty="0" err="1"/>
              <a:t>Khaddaj</a:t>
            </a:r>
            <a:r>
              <a:rPr lang="en-US" dirty="0"/>
              <a:t>, Fadel </a:t>
            </a:r>
            <a:r>
              <a:rPr lang="en-US" dirty="0" err="1"/>
              <a:t>Adib</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802881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말풍선: 타원형 5">
            <a:extLst>
              <a:ext uri="{FF2B5EF4-FFF2-40B4-BE49-F238E27FC236}">
                <a16:creationId xmlns:a16="http://schemas.microsoft.com/office/drawing/2014/main" id="{1F564368-6EAE-4CD6-A16C-3176D48ECE1C}"/>
              </a:ext>
            </a:extLst>
          </p:cNvPr>
          <p:cNvSpPr/>
          <p:nvPr/>
        </p:nvSpPr>
        <p:spPr>
          <a:xfrm>
            <a:off x="6891454" y="1916595"/>
            <a:ext cx="5084956" cy="3114160"/>
          </a:xfrm>
          <a:prstGeom prst="wedgeEllipseCallout">
            <a:avLst>
              <a:gd name="adj1" fmla="val -56140"/>
              <a:gd name="adj2" fmla="val 3384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그림 4">
            <a:extLst>
              <a:ext uri="{FF2B5EF4-FFF2-40B4-BE49-F238E27FC236}">
                <a16:creationId xmlns:a16="http://schemas.microsoft.com/office/drawing/2014/main" id="{D77AD27D-09F1-4F68-BF48-A044C76DD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grpSp>
        <p:nvGrpSpPr>
          <p:cNvPr id="4" name="그룹 3">
            <a:extLst>
              <a:ext uri="{FF2B5EF4-FFF2-40B4-BE49-F238E27FC236}">
                <a16:creationId xmlns:a16="http://schemas.microsoft.com/office/drawing/2014/main" id="{8A63593B-9CBC-4259-9CA2-18542DFE0296}"/>
              </a:ext>
            </a:extLst>
          </p:cNvPr>
          <p:cNvGrpSpPr/>
          <p:nvPr/>
        </p:nvGrpSpPr>
        <p:grpSpPr>
          <a:xfrm flipH="1">
            <a:off x="1634626" y="4077091"/>
            <a:ext cx="705243" cy="705243"/>
            <a:chOff x="5360795" y="4291330"/>
            <a:chExt cx="1525270" cy="1525270"/>
          </a:xfrm>
        </p:grpSpPr>
        <p:sp>
          <p:nvSpPr>
            <p:cNvPr id="3" name="타원 2">
              <a:extLst>
                <a:ext uri="{FF2B5EF4-FFF2-40B4-BE49-F238E27FC236}">
                  <a16:creationId xmlns:a16="http://schemas.microsoft.com/office/drawing/2014/main" id="{D673479B-B3D2-4C27-A79F-F631C6E5E1B3}"/>
                </a:ext>
              </a:extLst>
            </p:cNvPr>
            <p:cNvSpPr/>
            <p:nvPr/>
          </p:nvSpPr>
          <p:spPr>
            <a:xfrm>
              <a:off x="5360795" y="4504690"/>
              <a:ext cx="1098550" cy="1098550"/>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타원 8">
              <a:extLst>
                <a:ext uri="{FF2B5EF4-FFF2-40B4-BE49-F238E27FC236}">
                  <a16:creationId xmlns:a16="http://schemas.microsoft.com/office/drawing/2014/main" id="{B3998061-CB95-4EEF-A4A9-407E0CA9080A}"/>
                </a:ext>
              </a:extLst>
            </p:cNvPr>
            <p:cNvSpPr/>
            <p:nvPr/>
          </p:nvSpPr>
          <p:spPr>
            <a:xfrm>
              <a:off x="5360795" y="4291330"/>
              <a:ext cx="1525270" cy="1525270"/>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타원 11">
              <a:extLst>
                <a:ext uri="{FF2B5EF4-FFF2-40B4-BE49-F238E27FC236}">
                  <a16:creationId xmlns:a16="http://schemas.microsoft.com/office/drawing/2014/main" id="{D9DD6986-9C42-4045-9DBE-2B104504C8A7}"/>
                </a:ext>
              </a:extLst>
            </p:cNvPr>
            <p:cNvSpPr/>
            <p:nvPr/>
          </p:nvSpPr>
          <p:spPr>
            <a:xfrm>
              <a:off x="5360795" y="4679315"/>
              <a:ext cx="749300" cy="749300"/>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그림 6" descr="개체, 철물이(가) 표시된 사진&#10;&#10;높은 신뢰도로 생성된 설명">
            <a:extLst>
              <a:ext uri="{FF2B5EF4-FFF2-40B4-BE49-F238E27FC236}">
                <a16:creationId xmlns:a16="http://schemas.microsoft.com/office/drawing/2014/main" id="{AFA562AC-051F-4BD0-822C-AA53A2EB2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nvGrpSpPr>
          <p:cNvPr id="28" name="그룹 27">
            <a:extLst>
              <a:ext uri="{FF2B5EF4-FFF2-40B4-BE49-F238E27FC236}">
                <a16:creationId xmlns:a16="http://schemas.microsoft.com/office/drawing/2014/main" id="{B704F783-8674-4ACB-B58F-AEA8E2D3B6E3}"/>
              </a:ext>
            </a:extLst>
          </p:cNvPr>
          <p:cNvGrpSpPr/>
          <p:nvPr/>
        </p:nvGrpSpPr>
        <p:grpSpPr>
          <a:xfrm flipH="1">
            <a:off x="2482096" y="4164270"/>
            <a:ext cx="478858" cy="478858"/>
            <a:chOff x="4382567" y="4538164"/>
            <a:chExt cx="867501" cy="867501"/>
          </a:xfrm>
        </p:grpSpPr>
        <p:grpSp>
          <p:nvGrpSpPr>
            <p:cNvPr id="13" name="그룹 12">
              <a:extLst>
                <a:ext uri="{FF2B5EF4-FFF2-40B4-BE49-F238E27FC236}">
                  <a16:creationId xmlns:a16="http://schemas.microsoft.com/office/drawing/2014/main" id="{756BBFB1-A92C-471B-857C-A80DD89810B0}"/>
                </a:ext>
              </a:extLst>
            </p:cNvPr>
            <p:cNvGrpSpPr/>
            <p:nvPr/>
          </p:nvGrpSpPr>
          <p:grpSpPr>
            <a:xfrm flipH="1">
              <a:off x="4382567" y="4538164"/>
              <a:ext cx="867501" cy="867501"/>
              <a:chOff x="5360795" y="4291330"/>
              <a:chExt cx="1525270" cy="1525270"/>
            </a:xfrm>
          </p:grpSpPr>
          <p:sp>
            <p:nvSpPr>
              <p:cNvPr id="14" name="타원 13">
                <a:extLst>
                  <a:ext uri="{FF2B5EF4-FFF2-40B4-BE49-F238E27FC236}">
                    <a16:creationId xmlns:a16="http://schemas.microsoft.com/office/drawing/2014/main" id="{8CC91EDD-9C61-423C-9072-2451BCAC0C98}"/>
                  </a:ext>
                </a:extLst>
              </p:cNvPr>
              <p:cNvSpPr/>
              <p:nvPr/>
            </p:nvSpPr>
            <p:spPr>
              <a:xfrm>
                <a:off x="5360795" y="4504690"/>
                <a:ext cx="1098550" cy="109855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타원 14">
                <a:extLst>
                  <a:ext uri="{FF2B5EF4-FFF2-40B4-BE49-F238E27FC236}">
                    <a16:creationId xmlns:a16="http://schemas.microsoft.com/office/drawing/2014/main" id="{8789A797-CAB3-43C6-8E6E-42B5177CDBDA}"/>
                  </a:ext>
                </a:extLst>
              </p:cNvPr>
              <p:cNvSpPr/>
              <p:nvPr/>
            </p:nvSpPr>
            <p:spPr>
              <a:xfrm>
                <a:off x="5360795" y="4291330"/>
                <a:ext cx="1525270" cy="152527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타원 15">
                <a:extLst>
                  <a:ext uri="{FF2B5EF4-FFF2-40B4-BE49-F238E27FC236}">
                    <a16:creationId xmlns:a16="http://schemas.microsoft.com/office/drawing/2014/main" id="{9F58BC22-1861-40DF-B0A2-1DE4D6486E7E}"/>
                  </a:ext>
                </a:extLst>
              </p:cNvPr>
              <p:cNvSpPr/>
              <p:nvPr/>
            </p:nvSpPr>
            <p:spPr>
              <a:xfrm>
                <a:off x="5360795" y="4679315"/>
                <a:ext cx="749300" cy="74930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자유형: 도형 26">
              <a:extLst>
                <a:ext uri="{FF2B5EF4-FFF2-40B4-BE49-F238E27FC236}">
                  <a16:creationId xmlns:a16="http://schemas.microsoft.com/office/drawing/2014/main" id="{6F63D8E1-2F11-4091-89AE-FDF4CA787E85}"/>
                </a:ext>
              </a:extLst>
            </p:cNvPr>
            <p:cNvSpPr/>
            <p:nvPr/>
          </p:nvSpPr>
          <p:spPr>
            <a:xfrm flipH="1">
              <a:off x="5169149" y="4721109"/>
              <a:ext cx="80919" cy="501612"/>
            </a:xfrm>
            <a:custGeom>
              <a:avLst/>
              <a:gdLst>
                <a:gd name="connsiteX0" fmla="*/ 80919 w 80919"/>
                <a:gd name="connsiteY0" fmla="*/ 0 h 501612"/>
                <a:gd name="connsiteX1" fmla="*/ 74078 w 80919"/>
                <a:gd name="connsiteY1" fmla="*/ 8292 h 501612"/>
                <a:gd name="connsiteX2" fmla="*/ 0 w 80919"/>
                <a:gd name="connsiteY2" fmla="*/ 250806 h 501612"/>
                <a:gd name="connsiteX3" fmla="*/ 74078 w 80919"/>
                <a:gd name="connsiteY3" fmla="*/ 493321 h 501612"/>
                <a:gd name="connsiteX4" fmla="*/ 80919 w 80919"/>
                <a:gd name="connsiteY4" fmla="*/ 501612 h 501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19" h="501612">
                  <a:moveTo>
                    <a:pt x="80919" y="0"/>
                  </a:moveTo>
                  <a:lnTo>
                    <a:pt x="74078" y="8292"/>
                  </a:lnTo>
                  <a:cubicBezTo>
                    <a:pt x="27309" y="77519"/>
                    <a:pt x="0" y="160974"/>
                    <a:pt x="0" y="250806"/>
                  </a:cubicBezTo>
                  <a:cubicBezTo>
                    <a:pt x="0" y="340639"/>
                    <a:pt x="27309" y="424093"/>
                    <a:pt x="74078" y="493321"/>
                  </a:cubicBezTo>
                  <a:lnTo>
                    <a:pt x="80919" y="501612"/>
                  </a:lnTo>
                  <a:close/>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7">
            <a:extLst>
              <a:ext uri="{FF2B5EF4-FFF2-40B4-BE49-F238E27FC236}">
                <a16:creationId xmlns:a16="http://schemas.microsoft.com/office/drawing/2014/main" id="{ACB5922D-B31B-47EB-8079-D55ABD1CDEA9}"/>
              </a:ext>
            </a:extLst>
          </p:cNvPr>
          <p:cNvSpPr>
            <a:spLocks noGrp="1"/>
          </p:cNvSpPr>
          <p:nvPr>
            <p:ph type="title"/>
          </p:nvPr>
        </p:nvSpPr>
        <p:spPr/>
        <p:txBody>
          <a:bodyPr>
            <a:normAutofit fontScale="90000"/>
          </a:bodyPr>
          <a:lstStyle/>
          <a:p>
            <a:r>
              <a:rPr lang="en-US" altLang="ko-KR" dirty="0"/>
              <a:t>Approach: Exploit the wireless interaction between an RFID and the content</a:t>
            </a:r>
            <a:endParaRPr lang="en-US" dirty="0"/>
          </a:p>
        </p:txBody>
      </p:sp>
      <p:grpSp>
        <p:nvGrpSpPr>
          <p:cNvPr id="37" name="그룹 16">
            <a:extLst>
              <a:ext uri="{FF2B5EF4-FFF2-40B4-BE49-F238E27FC236}">
                <a16:creationId xmlns:a16="http://schemas.microsoft.com/office/drawing/2014/main" id="{B1FFA37F-C96C-4F6C-8F45-6C5FD0FF84AD}"/>
              </a:ext>
            </a:extLst>
          </p:cNvPr>
          <p:cNvGrpSpPr/>
          <p:nvPr/>
        </p:nvGrpSpPr>
        <p:grpSpPr>
          <a:xfrm>
            <a:off x="5819777" y="3541400"/>
            <a:ext cx="835954" cy="1489355"/>
            <a:chOff x="6409944" y="2491765"/>
            <a:chExt cx="1691640" cy="2535165"/>
          </a:xfrm>
        </p:grpSpPr>
        <p:sp>
          <p:nvSpPr>
            <p:cNvPr id="38" name="모서리가 둥근 직사각형 17">
              <a:extLst>
                <a:ext uri="{FF2B5EF4-FFF2-40B4-BE49-F238E27FC236}">
                  <a16:creationId xmlns:a16="http://schemas.microsoft.com/office/drawing/2014/main" id="{417CEC50-1F44-4945-A56B-B9D46A8F6524}"/>
                </a:ext>
              </a:extLst>
            </p:cNvPr>
            <p:cNvSpPr/>
            <p:nvPr/>
          </p:nvSpPr>
          <p:spPr>
            <a:xfrm>
              <a:off x="6940296" y="2491765"/>
              <a:ext cx="630936" cy="2441448"/>
            </a:xfrm>
            <a:prstGeom prst="roundRect">
              <a:avLst/>
            </a:prstGeom>
            <a:solidFill>
              <a:schemeClr val="tx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39" name="모서리가 둥근 직사각형 18">
              <a:extLst>
                <a:ext uri="{FF2B5EF4-FFF2-40B4-BE49-F238E27FC236}">
                  <a16:creationId xmlns:a16="http://schemas.microsoft.com/office/drawing/2014/main" id="{0C20174D-F28D-4CAE-93B2-0D0E400083BD}"/>
                </a:ext>
              </a:extLst>
            </p:cNvPr>
            <p:cNvSpPr/>
            <p:nvPr/>
          </p:nvSpPr>
          <p:spPr>
            <a:xfrm>
              <a:off x="6409944" y="4839495"/>
              <a:ext cx="1691640" cy="187435"/>
            </a:xfrm>
            <a:prstGeom prst="roundRect">
              <a:avLst/>
            </a:prstGeom>
            <a:solidFill>
              <a:schemeClr val="tx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grpSp>
      <p:pic>
        <p:nvPicPr>
          <p:cNvPr id="42" name="Picture 41">
            <a:extLst>
              <a:ext uri="{FF2B5EF4-FFF2-40B4-BE49-F238E27FC236}">
                <a16:creationId xmlns:a16="http://schemas.microsoft.com/office/drawing/2014/main" id="{5AEFCF0E-B2CA-4B99-90B7-B62C7C1DC9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0433" y="2623634"/>
            <a:ext cx="3906414" cy="2158700"/>
          </a:xfrm>
          <a:prstGeom prst="rect">
            <a:avLst/>
          </a:prstGeom>
        </p:spPr>
      </p:pic>
      <p:sp>
        <p:nvSpPr>
          <p:cNvPr id="43" name="TextBox 42">
            <a:extLst>
              <a:ext uri="{FF2B5EF4-FFF2-40B4-BE49-F238E27FC236}">
                <a16:creationId xmlns:a16="http://schemas.microsoft.com/office/drawing/2014/main" id="{B6236402-C428-4C67-AF69-A788FA9D5F8C}"/>
              </a:ext>
            </a:extLst>
          </p:cNvPr>
          <p:cNvSpPr txBox="1"/>
          <p:nvPr/>
        </p:nvSpPr>
        <p:spPr>
          <a:xfrm>
            <a:off x="7143750" y="5204613"/>
            <a:ext cx="4832660" cy="954107"/>
          </a:xfrm>
          <a:prstGeom prst="rect">
            <a:avLst/>
          </a:prstGeom>
          <a:noFill/>
        </p:spPr>
        <p:txBody>
          <a:bodyPr wrap="square" rtlCol="0">
            <a:spAutoFit/>
          </a:bodyPr>
          <a:lstStyle/>
          <a:p>
            <a:pPr algn="ctr"/>
            <a:r>
              <a:rPr lang="en-US" altLang="ko-KR" sz="2800" b="1" dirty="0">
                <a:cs typeface="Arial" panose="020B0604020202020204" pitchFamily="34" charset="0"/>
              </a:rPr>
              <a:t>Extract features and infer if the content is fake/authentic</a:t>
            </a:r>
            <a:endParaRPr lang="ko-KR" altLang="en-US" sz="2800" b="1" dirty="0">
              <a:cs typeface="Arial" panose="020B0604020202020204" pitchFamily="34" charset="0"/>
            </a:endParaRPr>
          </a:p>
        </p:txBody>
      </p:sp>
      <p:cxnSp>
        <p:nvCxnSpPr>
          <p:cNvPr id="46" name="Straight Connector 36">
            <a:extLst>
              <a:ext uri="{FF2B5EF4-FFF2-40B4-BE49-F238E27FC236}">
                <a16:creationId xmlns:a16="http://schemas.microsoft.com/office/drawing/2014/main" id="{9F11B2B5-AA78-4D6F-95B6-B0DF6E3EFFAC}"/>
              </a:ext>
            </a:extLst>
          </p:cNvPr>
          <p:cNvCxnSpPr>
            <a:cxnSpLocks/>
          </p:cNvCxnSpPr>
          <p:nvPr/>
        </p:nvCxnSpPr>
        <p:spPr>
          <a:xfrm>
            <a:off x="2446377" y="4353987"/>
            <a:ext cx="3511511" cy="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7133502-39F0-FC48-91C4-08A2310C3997}"/>
              </a:ext>
            </a:extLst>
          </p:cNvPr>
          <p:cNvSpPr txBox="1"/>
          <p:nvPr/>
        </p:nvSpPr>
        <p:spPr>
          <a:xfrm>
            <a:off x="5370499" y="5007323"/>
            <a:ext cx="1655390" cy="461665"/>
          </a:xfrm>
          <a:prstGeom prst="rect">
            <a:avLst/>
          </a:prstGeom>
          <a:noFill/>
        </p:spPr>
        <p:txBody>
          <a:bodyPr wrap="none" rtlCol="0">
            <a:spAutoFit/>
          </a:bodyPr>
          <a:lstStyle/>
          <a:p>
            <a:r>
              <a:rPr lang="en-US" altLang="ko-KR" sz="2400" dirty="0">
                <a:cs typeface="Arial" panose="020B0604020202020204" pitchFamily="34" charset="0"/>
              </a:rPr>
              <a:t>RFID reader</a:t>
            </a:r>
            <a:endParaRPr lang="ko-KR" altLang="en-US" sz="2400" dirty="0">
              <a:cs typeface="Arial" panose="020B0604020202020204" pitchFamily="34" charset="0"/>
            </a:endParaRPr>
          </a:p>
        </p:txBody>
      </p:sp>
    </p:spTree>
    <p:extLst>
      <p:ext uri="{BB962C8B-B14F-4D97-AF65-F5344CB8AC3E}">
        <p14:creationId xmlns:p14="http://schemas.microsoft.com/office/powerpoint/2010/main" val="743138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8E17-374E-47C8-8A9C-EBD15CDDA55C}"/>
              </a:ext>
            </a:extLst>
          </p:cNvPr>
          <p:cNvSpPr>
            <a:spLocks noGrp="1"/>
          </p:cNvSpPr>
          <p:nvPr>
            <p:ph type="title"/>
          </p:nvPr>
        </p:nvSpPr>
        <p:spPr/>
        <p:txBody>
          <a:bodyPr/>
          <a:lstStyle/>
          <a:p>
            <a:r>
              <a:rPr lang="en-US" dirty="0"/>
              <a:t>RF-EATS</a:t>
            </a:r>
          </a:p>
        </p:txBody>
      </p:sp>
      <p:sp>
        <p:nvSpPr>
          <p:cNvPr id="3" name="Content Placeholder 2">
            <a:extLst>
              <a:ext uri="{FF2B5EF4-FFF2-40B4-BE49-F238E27FC236}">
                <a16:creationId xmlns:a16="http://schemas.microsoft.com/office/drawing/2014/main" id="{80E759C0-9023-4DDF-AE19-E0F1A7A73372}"/>
              </a:ext>
            </a:extLst>
          </p:cNvPr>
          <p:cNvSpPr>
            <a:spLocks noGrp="1"/>
          </p:cNvSpPr>
          <p:nvPr>
            <p:ph idx="1"/>
          </p:nvPr>
        </p:nvSpPr>
        <p:spPr>
          <a:xfrm>
            <a:off x="838200" y="1825625"/>
            <a:ext cx="10834687" cy="4351338"/>
          </a:xfrm>
        </p:spPr>
        <p:txBody>
          <a:bodyPr>
            <a:normAutofit/>
          </a:bodyPr>
          <a:lstStyle/>
          <a:p>
            <a:r>
              <a:rPr lang="en-US" sz="3200" dirty="0"/>
              <a:t>Measure properties of food and liquids in containers without </a:t>
            </a:r>
            <a:br>
              <a:rPr lang="en-US" sz="3200" dirty="0"/>
            </a:br>
            <a:r>
              <a:rPr lang="en-US" sz="3200" dirty="0"/>
              <a:t>requiring direct contact</a:t>
            </a:r>
          </a:p>
          <a:p>
            <a:endParaRPr lang="en-US" sz="3200" dirty="0"/>
          </a:p>
          <a:p>
            <a:r>
              <a:rPr lang="en-US" sz="3200" dirty="0"/>
              <a:t>Works accurately in practical environments and generalizes to </a:t>
            </a:r>
            <a:br>
              <a:rPr lang="en-US" sz="3200" dirty="0"/>
            </a:br>
            <a:r>
              <a:rPr lang="en-US" sz="3200" dirty="0"/>
              <a:t>unseen content compositions</a:t>
            </a:r>
          </a:p>
          <a:p>
            <a:endParaRPr lang="en-US" sz="3200" dirty="0"/>
          </a:p>
          <a:p>
            <a:r>
              <a:rPr lang="en-US" sz="3200" dirty="0"/>
              <a:t>Implemented and evaluated in practical environments with </a:t>
            </a:r>
            <a:br>
              <a:rPr lang="en-US" sz="3200" dirty="0"/>
            </a:br>
            <a:r>
              <a:rPr lang="en-US" sz="3200" dirty="0"/>
              <a:t>&gt;90% accuracy across applications</a:t>
            </a:r>
          </a:p>
        </p:txBody>
      </p:sp>
    </p:spTree>
    <p:extLst>
      <p:ext uri="{BB962C8B-B14F-4D97-AF65-F5344CB8AC3E}">
        <p14:creationId xmlns:p14="http://schemas.microsoft.com/office/powerpoint/2010/main" val="114171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말풍선: 타원형 23">
            <a:extLst>
              <a:ext uri="{FF2B5EF4-FFF2-40B4-BE49-F238E27FC236}">
                <a16:creationId xmlns:a16="http://schemas.microsoft.com/office/drawing/2014/main" id="{E81E4B2C-C792-4C7D-A2A7-CFC8471CEA9A}"/>
              </a:ext>
            </a:extLst>
          </p:cNvPr>
          <p:cNvSpPr/>
          <p:nvPr/>
        </p:nvSpPr>
        <p:spPr>
          <a:xfrm>
            <a:off x="6891454" y="1916595"/>
            <a:ext cx="5084956" cy="3114160"/>
          </a:xfrm>
          <a:prstGeom prst="wedgeEllipseCallout">
            <a:avLst>
              <a:gd name="adj1" fmla="val -56140"/>
              <a:gd name="adj2" fmla="val 3384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그림 4">
            <a:extLst>
              <a:ext uri="{FF2B5EF4-FFF2-40B4-BE49-F238E27FC236}">
                <a16:creationId xmlns:a16="http://schemas.microsoft.com/office/drawing/2014/main" id="{D77AD27D-09F1-4F68-BF48-A044C76DD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grpSp>
        <p:nvGrpSpPr>
          <p:cNvPr id="4" name="그룹 3">
            <a:extLst>
              <a:ext uri="{FF2B5EF4-FFF2-40B4-BE49-F238E27FC236}">
                <a16:creationId xmlns:a16="http://schemas.microsoft.com/office/drawing/2014/main" id="{8A63593B-9CBC-4259-9CA2-18542DFE0296}"/>
              </a:ext>
            </a:extLst>
          </p:cNvPr>
          <p:cNvGrpSpPr/>
          <p:nvPr/>
        </p:nvGrpSpPr>
        <p:grpSpPr>
          <a:xfrm flipH="1">
            <a:off x="1634626" y="4077091"/>
            <a:ext cx="705243" cy="705243"/>
            <a:chOff x="5360795" y="4291330"/>
            <a:chExt cx="1525270" cy="1525270"/>
          </a:xfrm>
        </p:grpSpPr>
        <p:sp>
          <p:nvSpPr>
            <p:cNvPr id="3" name="타원 2">
              <a:extLst>
                <a:ext uri="{FF2B5EF4-FFF2-40B4-BE49-F238E27FC236}">
                  <a16:creationId xmlns:a16="http://schemas.microsoft.com/office/drawing/2014/main" id="{D673479B-B3D2-4C27-A79F-F631C6E5E1B3}"/>
                </a:ext>
              </a:extLst>
            </p:cNvPr>
            <p:cNvSpPr/>
            <p:nvPr/>
          </p:nvSpPr>
          <p:spPr>
            <a:xfrm>
              <a:off x="5360795" y="4504690"/>
              <a:ext cx="1098550" cy="1098550"/>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타원 8">
              <a:extLst>
                <a:ext uri="{FF2B5EF4-FFF2-40B4-BE49-F238E27FC236}">
                  <a16:creationId xmlns:a16="http://schemas.microsoft.com/office/drawing/2014/main" id="{B3998061-CB95-4EEF-A4A9-407E0CA9080A}"/>
                </a:ext>
              </a:extLst>
            </p:cNvPr>
            <p:cNvSpPr/>
            <p:nvPr/>
          </p:nvSpPr>
          <p:spPr>
            <a:xfrm>
              <a:off x="5360795" y="4291330"/>
              <a:ext cx="1525270" cy="1525270"/>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타원 11">
              <a:extLst>
                <a:ext uri="{FF2B5EF4-FFF2-40B4-BE49-F238E27FC236}">
                  <a16:creationId xmlns:a16="http://schemas.microsoft.com/office/drawing/2014/main" id="{D9DD6986-9C42-4045-9DBE-2B104504C8A7}"/>
                </a:ext>
              </a:extLst>
            </p:cNvPr>
            <p:cNvSpPr/>
            <p:nvPr/>
          </p:nvSpPr>
          <p:spPr>
            <a:xfrm>
              <a:off x="5360795" y="4679315"/>
              <a:ext cx="749300" cy="749300"/>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그림 6" descr="개체, 철물이(가) 표시된 사진&#10;&#10;높은 신뢰도로 생성된 설명">
            <a:extLst>
              <a:ext uri="{FF2B5EF4-FFF2-40B4-BE49-F238E27FC236}">
                <a16:creationId xmlns:a16="http://schemas.microsoft.com/office/drawing/2014/main" id="{AFA562AC-051F-4BD0-822C-AA53A2EB2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nvGrpSpPr>
          <p:cNvPr id="28" name="그룹 27">
            <a:extLst>
              <a:ext uri="{FF2B5EF4-FFF2-40B4-BE49-F238E27FC236}">
                <a16:creationId xmlns:a16="http://schemas.microsoft.com/office/drawing/2014/main" id="{B704F783-8674-4ACB-B58F-AEA8E2D3B6E3}"/>
              </a:ext>
            </a:extLst>
          </p:cNvPr>
          <p:cNvGrpSpPr/>
          <p:nvPr/>
        </p:nvGrpSpPr>
        <p:grpSpPr>
          <a:xfrm flipH="1">
            <a:off x="2482096" y="4164270"/>
            <a:ext cx="478858" cy="478858"/>
            <a:chOff x="4382567" y="4538164"/>
            <a:chExt cx="867501" cy="867501"/>
          </a:xfrm>
        </p:grpSpPr>
        <p:grpSp>
          <p:nvGrpSpPr>
            <p:cNvPr id="13" name="그룹 12">
              <a:extLst>
                <a:ext uri="{FF2B5EF4-FFF2-40B4-BE49-F238E27FC236}">
                  <a16:creationId xmlns:a16="http://schemas.microsoft.com/office/drawing/2014/main" id="{756BBFB1-A92C-471B-857C-A80DD89810B0}"/>
                </a:ext>
              </a:extLst>
            </p:cNvPr>
            <p:cNvGrpSpPr/>
            <p:nvPr/>
          </p:nvGrpSpPr>
          <p:grpSpPr>
            <a:xfrm flipH="1">
              <a:off x="4382567" y="4538164"/>
              <a:ext cx="867501" cy="867501"/>
              <a:chOff x="5360795" y="4291330"/>
              <a:chExt cx="1525270" cy="1525270"/>
            </a:xfrm>
          </p:grpSpPr>
          <p:sp>
            <p:nvSpPr>
              <p:cNvPr id="14" name="타원 13">
                <a:extLst>
                  <a:ext uri="{FF2B5EF4-FFF2-40B4-BE49-F238E27FC236}">
                    <a16:creationId xmlns:a16="http://schemas.microsoft.com/office/drawing/2014/main" id="{8CC91EDD-9C61-423C-9072-2451BCAC0C98}"/>
                  </a:ext>
                </a:extLst>
              </p:cNvPr>
              <p:cNvSpPr/>
              <p:nvPr/>
            </p:nvSpPr>
            <p:spPr>
              <a:xfrm>
                <a:off x="5360795" y="4504690"/>
                <a:ext cx="1098550" cy="109855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타원 14">
                <a:extLst>
                  <a:ext uri="{FF2B5EF4-FFF2-40B4-BE49-F238E27FC236}">
                    <a16:creationId xmlns:a16="http://schemas.microsoft.com/office/drawing/2014/main" id="{8789A797-CAB3-43C6-8E6E-42B5177CDBDA}"/>
                  </a:ext>
                </a:extLst>
              </p:cNvPr>
              <p:cNvSpPr/>
              <p:nvPr/>
            </p:nvSpPr>
            <p:spPr>
              <a:xfrm>
                <a:off x="5360795" y="4291330"/>
                <a:ext cx="1525270" cy="152527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타원 15">
                <a:extLst>
                  <a:ext uri="{FF2B5EF4-FFF2-40B4-BE49-F238E27FC236}">
                    <a16:creationId xmlns:a16="http://schemas.microsoft.com/office/drawing/2014/main" id="{9F58BC22-1861-40DF-B0A2-1DE4D6486E7E}"/>
                  </a:ext>
                </a:extLst>
              </p:cNvPr>
              <p:cNvSpPr/>
              <p:nvPr/>
            </p:nvSpPr>
            <p:spPr>
              <a:xfrm>
                <a:off x="5360795" y="4679315"/>
                <a:ext cx="749300" cy="74930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자유형: 도형 26">
              <a:extLst>
                <a:ext uri="{FF2B5EF4-FFF2-40B4-BE49-F238E27FC236}">
                  <a16:creationId xmlns:a16="http://schemas.microsoft.com/office/drawing/2014/main" id="{6F63D8E1-2F11-4091-89AE-FDF4CA787E85}"/>
                </a:ext>
              </a:extLst>
            </p:cNvPr>
            <p:cNvSpPr/>
            <p:nvPr/>
          </p:nvSpPr>
          <p:spPr>
            <a:xfrm flipH="1">
              <a:off x="5169149" y="4721109"/>
              <a:ext cx="80919" cy="501612"/>
            </a:xfrm>
            <a:custGeom>
              <a:avLst/>
              <a:gdLst>
                <a:gd name="connsiteX0" fmla="*/ 80919 w 80919"/>
                <a:gd name="connsiteY0" fmla="*/ 0 h 501612"/>
                <a:gd name="connsiteX1" fmla="*/ 74078 w 80919"/>
                <a:gd name="connsiteY1" fmla="*/ 8292 h 501612"/>
                <a:gd name="connsiteX2" fmla="*/ 0 w 80919"/>
                <a:gd name="connsiteY2" fmla="*/ 250806 h 501612"/>
                <a:gd name="connsiteX3" fmla="*/ 74078 w 80919"/>
                <a:gd name="connsiteY3" fmla="*/ 493321 h 501612"/>
                <a:gd name="connsiteX4" fmla="*/ 80919 w 80919"/>
                <a:gd name="connsiteY4" fmla="*/ 501612 h 501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19" h="501612">
                  <a:moveTo>
                    <a:pt x="80919" y="0"/>
                  </a:moveTo>
                  <a:lnTo>
                    <a:pt x="74078" y="8292"/>
                  </a:lnTo>
                  <a:cubicBezTo>
                    <a:pt x="27309" y="77519"/>
                    <a:pt x="0" y="160974"/>
                    <a:pt x="0" y="250806"/>
                  </a:cubicBezTo>
                  <a:cubicBezTo>
                    <a:pt x="0" y="340639"/>
                    <a:pt x="27309" y="424093"/>
                    <a:pt x="74078" y="493321"/>
                  </a:cubicBezTo>
                  <a:lnTo>
                    <a:pt x="80919" y="501612"/>
                  </a:lnTo>
                  <a:close/>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7">
            <a:extLst>
              <a:ext uri="{FF2B5EF4-FFF2-40B4-BE49-F238E27FC236}">
                <a16:creationId xmlns:a16="http://schemas.microsoft.com/office/drawing/2014/main" id="{ACB5922D-B31B-47EB-8079-D55ABD1CDEA9}"/>
              </a:ext>
            </a:extLst>
          </p:cNvPr>
          <p:cNvSpPr>
            <a:spLocks noGrp="1"/>
          </p:cNvSpPr>
          <p:nvPr>
            <p:ph type="title"/>
          </p:nvPr>
        </p:nvSpPr>
        <p:spPr/>
        <p:txBody>
          <a:bodyPr>
            <a:normAutofit/>
          </a:bodyPr>
          <a:lstStyle/>
          <a:p>
            <a:r>
              <a:rPr lang="en-US" altLang="ko-KR" dirty="0"/>
              <a:t>Key Idea</a:t>
            </a:r>
            <a:endParaRPr lang="en-US" dirty="0"/>
          </a:p>
        </p:txBody>
      </p:sp>
      <p:grpSp>
        <p:nvGrpSpPr>
          <p:cNvPr id="37" name="그룹 16">
            <a:extLst>
              <a:ext uri="{FF2B5EF4-FFF2-40B4-BE49-F238E27FC236}">
                <a16:creationId xmlns:a16="http://schemas.microsoft.com/office/drawing/2014/main" id="{B1FFA37F-C96C-4F6C-8F45-6C5FD0FF84AD}"/>
              </a:ext>
            </a:extLst>
          </p:cNvPr>
          <p:cNvGrpSpPr/>
          <p:nvPr/>
        </p:nvGrpSpPr>
        <p:grpSpPr>
          <a:xfrm>
            <a:off x="5819777" y="3541400"/>
            <a:ext cx="835954" cy="1489355"/>
            <a:chOff x="6409944" y="2491765"/>
            <a:chExt cx="1691640" cy="2535165"/>
          </a:xfrm>
        </p:grpSpPr>
        <p:sp>
          <p:nvSpPr>
            <p:cNvPr id="38" name="모서리가 둥근 직사각형 17">
              <a:extLst>
                <a:ext uri="{FF2B5EF4-FFF2-40B4-BE49-F238E27FC236}">
                  <a16:creationId xmlns:a16="http://schemas.microsoft.com/office/drawing/2014/main" id="{417CEC50-1F44-4945-A56B-B9D46A8F6524}"/>
                </a:ext>
              </a:extLst>
            </p:cNvPr>
            <p:cNvSpPr/>
            <p:nvPr/>
          </p:nvSpPr>
          <p:spPr>
            <a:xfrm>
              <a:off x="6940296" y="2491765"/>
              <a:ext cx="630936" cy="2441448"/>
            </a:xfrm>
            <a:prstGeom prst="roundRect">
              <a:avLst/>
            </a:prstGeom>
            <a:solidFill>
              <a:schemeClr val="tx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39" name="모서리가 둥근 직사각형 18">
              <a:extLst>
                <a:ext uri="{FF2B5EF4-FFF2-40B4-BE49-F238E27FC236}">
                  <a16:creationId xmlns:a16="http://schemas.microsoft.com/office/drawing/2014/main" id="{0C20174D-F28D-4CAE-93B2-0D0E400083BD}"/>
                </a:ext>
              </a:extLst>
            </p:cNvPr>
            <p:cNvSpPr/>
            <p:nvPr/>
          </p:nvSpPr>
          <p:spPr>
            <a:xfrm>
              <a:off x="6409944" y="4839495"/>
              <a:ext cx="1691640" cy="187435"/>
            </a:xfrm>
            <a:prstGeom prst="roundRect">
              <a:avLst/>
            </a:prstGeom>
            <a:solidFill>
              <a:schemeClr val="tx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grpSp>
      <p:cxnSp>
        <p:nvCxnSpPr>
          <p:cNvPr id="41" name="Straight Connector 36">
            <a:extLst>
              <a:ext uri="{FF2B5EF4-FFF2-40B4-BE49-F238E27FC236}">
                <a16:creationId xmlns:a16="http://schemas.microsoft.com/office/drawing/2014/main" id="{BE90E9ED-0E94-49B4-AAB1-5C15BC0E93C8}"/>
              </a:ext>
            </a:extLst>
          </p:cNvPr>
          <p:cNvCxnSpPr>
            <a:cxnSpLocks/>
          </p:cNvCxnSpPr>
          <p:nvPr/>
        </p:nvCxnSpPr>
        <p:spPr>
          <a:xfrm>
            <a:off x="2580758" y="4415761"/>
            <a:ext cx="3239019" cy="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5AEFCF0E-B2CA-4B99-90B7-B62C7C1DC9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0433" y="2623634"/>
            <a:ext cx="3906414" cy="2158700"/>
          </a:xfrm>
          <a:prstGeom prst="rect">
            <a:avLst/>
          </a:prstGeom>
        </p:spPr>
      </p:pic>
      <p:sp>
        <p:nvSpPr>
          <p:cNvPr id="26" name="TextBox 25">
            <a:extLst>
              <a:ext uri="{FF2B5EF4-FFF2-40B4-BE49-F238E27FC236}">
                <a16:creationId xmlns:a16="http://schemas.microsoft.com/office/drawing/2014/main" id="{0BA53865-E8BF-8844-BC91-A86D2B9B7E68}"/>
              </a:ext>
            </a:extLst>
          </p:cNvPr>
          <p:cNvSpPr txBox="1"/>
          <p:nvPr/>
        </p:nvSpPr>
        <p:spPr>
          <a:xfrm>
            <a:off x="7143750" y="5204613"/>
            <a:ext cx="4832660" cy="954107"/>
          </a:xfrm>
          <a:prstGeom prst="rect">
            <a:avLst/>
          </a:prstGeom>
          <a:noFill/>
        </p:spPr>
        <p:txBody>
          <a:bodyPr wrap="square" rtlCol="0">
            <a:spAutoFit/>
          </a:bodyPr>
          <a:lstStyle/>
          <a:p>
            <a:pPr algn="ctr"/>
            <a:r>
              <a:rPr lang="en-US" altLang="ko-KR" sz="2800" b="1" dirty="0">
                <a:cs typeface="Arial" panose="020B0604020202020204" pitchFamily="34" charset="0"/>
              </a:rPr>
              <a:t>Extract features and infer if the content is fake/authentic</a:t>
            </a:r>
            <a:endParaRPr lang="ko-KR" altLang="en-US" sz="2800" b="1" dirty="0">
              <a:cs typeface="Arial" panose="020B0604020202020204" pitchFamily="34" charset="0"/>
            </a:endParaRPr>
          </a:p>
        </p:txBody>
      </p:sp>
      <p:sp>
        <p:nvSpPr>
          <p:cNvPr id="22" name="TextBox 21">
            <a:extLst>
              <a:ext uri="{FF2B5EF4-FFF2-40B4-BE49-F238E27FC236}">
                <a16:creationId xmlns:a16="http://schemas.microsoft.com/office/drawing/2014/main" id="{0C289D03-8417-1A4C-A15B-6E161881E906}"/>
              </a:ext>
            </a:extLst>
          </p:cNvPr>
          <p:cNvSpPr txBox="1"/>
          <p:nvPr/>
        </p:nvSpPr>
        <p:spPr>
          <a:xfrm>
            <a:off x="5370499" y="5007323"/>
            <a:ext cx="1655390" cy="461665"/>
          </a:xfrm>
          <a:prstGeom prst="rect">
            <a:avLst/>
          </a:prstGeom>
          <a:noFill/>
        </p:spPr>
        <p:txBody>
          <a:bodyPr wrap="none" rtlCol="0">
            <a:spAutoFit/>
          </a:bodyPr>
          <a:lstStyle/>
          <a:p>
            <a:r>
              <a:rPr lang="en-US" altLang="ko-KR" sz="2400" dirty="0">
                <a:cs typeface="Arial" panose="020B0604020202020204" pitchFamily="34" charset="0"/>
              </a:rPr>
              <a:t>RFID reader</a:t>
            </a:r>
            <a:endParaRPr lang="ko-KR" altLang="en-US" sz="2400" dirty="0">
              <a:cs typeface="Arial" panose="020B0604020202020204" pitchFamily="34" charset="0"/>
            </a:endParaRPr>
          </a:p>
        </p:txBody>
      </p:sp>
    </p:spTree>
    <p:extLst>
      <p:ext uri="{BB962C8B-B14F-4D97-AF65-F5344CB8AC3E}">
        <p14:creationId xmlns:p14="http://schemas.microsoft.com/office/powerpoint/2010/main" val="2927098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F621D-9F4C-4B1C-8D05-EDD8B2BED59F}"/>
              </a:ext>
            </a:extLst>
          </p:cNvPr>
          <p:cNvSpPr>
            <a:spLocks noGrp="1"/>
          </p:cNvSpPr>
          <p:nvPr>
            <p:ph type="title"/>
          </p:nvPr>
        </p:nvSpPr>
        <p:spPr/>
        <p:txBody>
          <a:bodyPr>
            <a:normAutofit fontScale="90000"/>
          </a:bodyPr>
          <a:lstStyle/>
          <a:p>
            <a:r>
              <a:rPr lang="en-US" dirty="0"/>
              <a:t>Experiment with Authentic &amp; Fake Alcohol (HotNets’18)</a:t>
            </a:r>
          </a:p>
        </p:txBody>
      </p:sp>
      <p:pic>
        <p:nvPicPr>
          <p:cNvPr id="3" name="Picture 2">
            <a:extLst>
              <a:ext uri="{FF2B5EF4-FFF2-40B4-BE49-F238E27FC236}">
                <a16:creationId xmlns:a16="http://schemas.microsoft.com/office/drawing/2014/main" id="{80D7CB5D-7900-4117-96B2-37AC1FC474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59" t="17580" b="16412"/>
          <a:stretch/>
        </p:blipFill>
        <p:spPr>
          <a:xfrm>
            <a:off x="202390" y="1251142"/>
            <a:ext cx="4216215" cy="2373131"/>
          </a:xfrm>
          <a:prstGeom prst="rect">
            <a:avLst/>
          </a:prstGeom>
          <a:ln>
            <a:solidFill>
              <a:schemeClr val="tx1"/>
            </a:solidFill>
          </a:ln>
        </p:spPr>
      </p:pic>
      <p:sp>
        <p:nvSpPr>
          <p:cNvPr id="22" name="TextBox 21">
            <a:extLst>
              <a:ext uri="{FF2B5EF4-FFF2-40B4-BE49-F238E27FC236}">
                <a16:creationId xmlns:a16="http://schemas.microsoft.com/office/drawing/2014/main" id="{05FD09B1-FFE4-4F5E-AF59-39B1E211491D}"/>
              </a:ext>
            </a:extLst>
          </p:cNvPr>
          <p:cNvSpPr txBox="1"/>
          <p:nvPr/>
        </p:nvSpPr>
        <p:spPr>
          <a:xfrm>
            <a:off x="9966669" y="3429000"/>
            <a:ext cx="2225331" cy="1200329"/>
          </a:xfrm>
          <a:prstGeom prst="rect">
            <a:avLst/>
          </a:prstGeom>
          <a:noFill/>
        </p:spPr>
        <p:txBody>
          <a:bodyPr wrap="square" rtlCol="0">
            <a:spAutoFit/>
          </a:bodyPr>
          <a:lstStyle/>
          <a:p>
            <a:pPr algn="ctr"/>
            <a:r>
              <a:rPr lang="en-US" sz="3600" b="1" dirty="0">
                <a:solidFill>
                  <a:srgbClr val="FF0000"/>
                </a:solidFill>
              </a:rPr>
              <a:t>90-95%</a:t>
            </a:r>
            <a:br>
              <a:rPr lang="en-US" sz="3600" b="1" dirty="0">
                <a:solidFill>
                  <a:srgbClr val="FF0000"/>
                </a:solidFill>
              </a:rPr>
            </a:br>
            <a:r>
              <a:rPr lang="en-US" sz="3600" b="1" dirty="0">
                <a:solidFill>
                  <a:srgbClr val="FF0000"/>
                </a:solidFill>
              </a:rPr>
              <a:t>Accuracy</a:t>
            </a:r>
          </a:p>
        </p:txBody>
      </p:sp>
      <p:pic>
        <p:nvPicPr>
          <p:cNvPr id="18" name="Picture 17">
            <a:extLst>
              <a:ext uri="{FF2B5EF4-FFF2-40B4-BE49-F238E27FC236}">
                <a16:creationId xmlns:a16="http://schemas.microsoft.com/office/drawing/2014/main" id="{9F2287F6-B8F8-4ABC-910C-06669618EF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59" t="17580" b="16412"/>
          <a:stretch/>
        </p:blipFill>
        <p:spPr>
          <a:xfrm>
            <a:off x="190685" y="3969022"/>
            <a:ext cx="4216215" cy="2373131"/>
          </a:xfrm>
          <a:prstGeom prst="rect">
            <a:avLst/>
          </a:prstGeom>
          <a:ln>
            <a:solidFill>
              <a:schemeClr val="tx1"/>
            </a:solidFill>
          </a:ln>
        </p:spPr>
      </p:pic>
      <p:sp>
        <p:nvSpPr>
          <p:cNvPr id="4" name="Rectangle 3">
            <a:extLst>
              <a:ext uri="{FF2B5EF4-FFF2-40B4-BE49-F238E27FC236}">
                <a16:creationId xmlns:a16="http://schemas.microsoft.com/office/drawing/2014/main" id="{DB626D24-9DBF-43C5-AD35-48F5572EADEF}"/>
              </a:ext>
            </a:extLst>
          </p:cNvPr>
          <p:cNvSpPr/>
          <p:nvPr/>
        </p:nvSpPr>
        <p:spPr>
          <a:xfrm>
            <a:off x="7475250" y="3429000"/>
            <a:ext cx="2225331" cy="109231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Classifier</a:t>
            </a:r>
          </a:p>
        </p:txBody>
      </p:sp>
      <p:cxnSp>
        <p:nvCxnSpPr>
          <p:cNvPr id="7" name="Straight Arrow Connector 6">
            <a:extLst>
              <a:ext uri="{FF2B5EF4-FFF2-40B4-BE49-F238E27FC236}">
                <a16:creationId xmlns:a16="http://schemas.microsoft.com/office/drawing/2014/main" id="{C16B2CF1-6F6E-48BC-8D03-CBE43D757D75}"/>
              </a:ext>
            </a:extLst>
          </p:cNvPr>
          <p:cNvCxnSpPr>
            <a:cxnSpLocks/>
          </p:cNvCxnSpPr>
          <p:nvPr/>
        </p:nvCxnSpPr>
        <p:spPr>
          <a:xfrm>
            <a:off x="9700581" y="3975159"/>
            <a:ext cx="4953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A67870E-318E-4DE0-AE2D-B342C344C103}"/>
              </a:ext>
            </a:extLst>
          </p:cNvPr>
          <p:cNvCxnSpPr/>
          <p:nvPr/>
        </p:nvCxnSpPr>
        <p:spPr>
          <a:xfrm>
            <a:off x="7808281" y="2501900"/>
            <a:ext cx="6118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E0262DB-7351-48F6-A0E4-9333644AC922}"/>
              </a:ext>
            </a:extLst>
          </p:cNvPr>
          <p:cNvCxnSpPr/>
          <p:nvPr/>
        </p:nvCxnSpPr>
        <p:spPr>
          <a:xfrm>
            <a:off x="8420100" y="2476500"/>
            <a:ext cx="0" cy="7876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B9BBC10-020B-4F72-BAB2-23D4465C7D03}"/>
              </a:ext>
            </a:extLst>
          </p:cNvPr>
          <p:cNvCxnSpPr>
            <a:cxnSpLocks/>
          </p:cNvCxnSpPr>
          <p:nvPr/>
        </p:nvCxnSpPr>
        <p:spPr>
          <a:xfrm flipV="1">
            <a:off x="7808281" y="5473945"/>
            <a:ext cx="6118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3A9F980-8648-432E-9AA5-185BF1D96F15}"/>
              </a:ext>
            </a:extLst>
          </p:cNvPr>
          <p:cNvCxnSpPr>
            <a:cxnSpLocks/>
          </p:cNvCxnSpPr>
          <p:nvPr/>
        </p:nvCxnSpPr>
        <p:spPr>
          <a:xfrm flipV="1">
            <a:off x="8420100" y="4711700"/>
            <a:ext cx="0" cy="7876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그림 20">
            <a:extLst>
              <a:ext uri="{FF2B5EF4-FFF2-40B4-BE49-F238E27FC236}">
                <a16:creationId xmlns:a16="http://schemas.microsoft.com/office/drawing/2014/main" id="{BA0749C6-E76E-4635-AEC8-E2E46B7F6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8259" y="4085166"/>
            <a:ext cx="2690902" cy="2127423"/>
          </a:xfrm>
          <a:prstGeom prst="rect">
            <a:avLst/>
          </a:prstGeom>
        </p:spPr>
      </p:pic>
      <p:pic>
        <p:nvPicPr>
          <p:cNvPr id="24" name="그림 23">
            <a:extLst>
              <a:ext uri="{FF2B5EF4-FFF2-40B4-BE49-F238E27FC236}">
                <a16:creationId xmlns:a16="http://schemas.microsoft.com/office/drawing/2014/main" id="{1334E46B-8067-4BA2-824A-170519D3F2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3179" y="1416982"/>
            <a:ext cx="2690902" cy="2127423"/>
          </a:xfrm>
          <a:prstGeom prst="rect">
            <a:avLst/>
          </a:prstGeom>
        </p:spPr>
      </p:pic>
      <p:sp>
        <p:nvSpPr>
          <p:cNvPr id="27" name="TextBox 26">
            <a:extLst>
              <a:ext uri="{FF2B5EF4-FFF2-40B4-BE49-F238E27FC236}">
                <a16:creationId xmlns:a16="http://schemas.microsoft.com/office/drawing/2014/main" id="{F77B6ADD-FF04-42BE-AB1F-450672D9DD88}"/>
              </a:ext>
            </a:extLst>
          </p:cNvPr>
          <p:cNvSpPr txBox="1"/>
          <p:nvPr/>
        </p:nvSpPr>
        <p:spPr>
          <a:xfrm>
            <a:off x="2768601" y="2722189"/>
            <a:ext cx="962258" cy="523220"/>
          </a:xfrm>
          <a:prstGeom prst="rect">
            <a:avLst/>
          </a:prstGeom>
          <a:noFill/>
        </p:spPr>
        <p:txBody>
          <a:bodyPr wrap="square" rtlCol="0">
            <a:spAutoFit/>
          </a:bodyPr>
          <a:lstStyle/>
          <a:p>
            <a:pPr algn="ctr"/>
            <a:r>
              <a:rPr lang="en-US" sz="2800" b="1" dirty="0">
                <a:solidFill>
                  <a:srgbClr val="FFFFFF"/>
                </a:solidFill>
              </a:rPr>
              <a:t>RFID</a:t>
            </a:r>
          </a:p>
        </p:txBody>
      </p:sp>
      <p:cxnSp>
        <p:nvCxnSpPr>
          <p:cNvPr id="9" name="직선 화살표 연결선 8">
            <a:extLst>
              <a:ext uri="{FF2B5EF4-FFF2-40B4-BE49-F238E27FC236}">
                <a16:creationId xmlns:a16="http://schemas.microsoft.com/office/drawing/2014/main" id="{E6FA36C5-3F15-4B91-9DC8-8EC2CA6F913F}"/>
              </a:ext>
            </a:extLst>
          </p:cNvPr>
          <p:cNvCxnSpPr>
            <a:cxnSpLocks/>
          </p:cNvCxnSpPr>
          <p:nvPr/>
        </p:nvCxnSpPr>
        <p:spPr>
          <a:xfrm flipH="1" flipV="1">
            <a:off x="2842260" y="2476501"/>
            <a:ext cx="256022" cy="2948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03FAEA4-37EC-46E6-8B45-56D61747C2C4}"/>
              </a:ext>
            </a:extLst>
          </p:cNvPr>
          <p:cNvSpPr txBox="1"/>
          <p:nvPr/>
        </p:nvSpPr>
        <p:spPr>
          <a:xfrm>
            <a:off x="2768601" y="5451293"/>
            <a:ext cx="962258" cy="523220"/>
          </a:xfrm>
          <a:prstGeom prst="rect">
            <a:avLst/>
          </a:prstGeom>
          <a:noFill/>
        </p:spPr>
        <p:txBody>
          <a:bodyPr wrap="square" rtlCol="0">
            <a:spAutoFit/>
          </a:bodyPr>
          <a:lstStyle/>
          <a:p>
            <a:pPr algn="ctr"/>
            <a:r>
              <a:rPr lang="en-US" sz="2800" b="1" dirty="0">
                <a:solidFill>
                  <a:srgbClr val="FFFFFF"/>
                </a:solidFill>
              </a:rPr>
              <a:t>RFID</a:t>
            </a:r>
          </a:p>
        </p:txBody>
      </p:sp>
      <p:cxnSp>
        <p:nvCxnSpPr>
          <p:cNvPr id="30" name="직선 화살표 연결선 29">
            <a:extLst>
              <a:ext uri="{FF2B5EF4-FFF2-40B4-BE49-F238E27FC236}">
                <a16:creationId xmlns:a16="http://schemas.microsoft.com/office/drawing/2014/main" id="{F99C1F02-075F-463C-8452-F5138C71CCAF}"/>
              </a:ext>
            </a:extLst>
          </p:cNvPr>
          <p:cNvCxnSpPr>
            <a:cxnSpLocks/>
          </p:cNvCxnSpPr>
          <p:nvPr/>
        </p:nvCxnSpPr>
        <p:spPr>
          <a:xfrm flipH="1" flipV="1">
            <a:off x="2842260" y="5205605"/>
            <a:ext cx="259415" cy="3038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EF3BBBB-E155-43B0-B797-71EC51EEDAC4}"/>
              </a:ext>
            </a:extLst>
          </p:cNvPr>
          <p:cNvSpPr txBox="1"/>
          <p:nvPr/>
        </p:nvSpPr>
        <p:spPr>
          <a:xfrm>
            <a:off x="165168" y="1215533"/>
            <a:ext cx="1666542" cy="954107"/>
          </a:xfrm>
          <a:prstGeom prst="rect">
            <a:avLst/>
          </a:prstGeom>
          <a:noFill/>
        </p:spPr>
        <p:txBody>
          <a:bodyPr wrap="square" rtlCol="0">
            <a:spAutoFit/>
          </a:bodyPr>
          <a:lstStyle/>
          <a:p>
            <a:pPr algn="ctr"/>
            <a:r>
              <a:rPr lang="en-US" sz="2800" b="1" dirty="0">
                <a:solidFill>
                  <a:schemeClr val="bg1"/>
                </a:solidFill>
              </a:rPr>
              <a:t>Authentic</a:t>
            </a:r>
          </a:p>
          <a:p>
            <a:pPr algn="ctr"/>
            <a:r>
              <a:rPr lang="en-US" sz="2800" b="1" dirty="0">
                <a:solidFill>
                  <a:schemeClr val="bg1"/>
                </a:solidFill>
              </a:rPr>
              <a:t>Alcohol</a:t>
            </a:r>
          </a:p>
        </p:txBody>
      </p:sp>
      <p:sp>
        <p:nvSpPr>
          <p:cNvPr id="23" name="TextBox 22">
            <a:extLst>
              <a:ext uri="{FF2B5EF4-FFF2-40B4-BE49-F238E27FC236}">
                <a16:creationId xmlns:a16="http://schemas.microsoft.com/office/drawing/2014/main" id="{9EBACBCE-195E-400E-BDDE-1733CE23B059}"/>
              </a:ext>
            </a:extLst>
          </p:cNvPr>
          <p:cNvSpPr txBox="1"/>
          <p:nvPr/>
        </p:nvSpPr>
        <p:spPr>
          <a:xfrm>
            <a:off x="170766" y="3963168"/>
            <a:ext cx="1666542" cy="954107"/>
          </a:xfrm>
          <a:prstGeom prst="rect">
            <a:avLst/>
          </a:prstGeom>
          <a:noFill/>
        </p:spPr>
        <p:txBody>
          <a:bodyPr wrap="square" rtlCol="0">
            <a:spAutoFit/>
          </a:bodyPr>
          <a:lstStyle/>
          <a:p>
            <a:pPr algn="ctr"/>
            <a:r>
              <a:rPr lang="en-US" sz="2800" b="1" dirty="0">
                <a:solidFill>
                  <a:schemeClr val="bg1"/>
                </a:solidFill>
              </a:rPr>
              <a:t>Fake</a:t>
            </a:r>
            <a:br>
              <a:rPr lang="en-US" sz="2800" b="1" dirty="0">
                <a:solidFill>
                  <a:schemeClr val="bg1"/>
                </a:solidFill>
              </a:rPr>
            </a:br>
            <a:r>
              <a:rPr lang="en-US" sz="2800" b="1" dirty="0">
                <a:solidFill>
                  <a:schemeClr val="bg1"/>
                </a:solidFill>
              </a:rPr>
              <a:t>Alcohol</a:t>
            </a:r>
          </a:p>
        </p:txBody>
      </p:sp>
    </p:spTree>
    <p:extLst>
      <p:ext uri="{BB962C8B-B14F-4D97-AF65-F5344CB8AC3E}">
        <p14:creationId xmlns:p14="http://schemas.microsoft.com/office/powerpoint/2010/main" val="77648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par>
                                <p:cTn id="48" presetID="10"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animBg="1"/>
      <p:bldP spid="27" grpId="0"/>
      <p:bldP spid="2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270134E7-480B-E441-AF50-8F26AB76AE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59" t="17580" b="16412"/>
          <a:stretch/>
        </p:blipFill>
        <p:spPr>
          <a:xfrm>
            <a:off x="202390" y="1251142"/>
            <a:ext cx="4216215" cy="2373131"/>
          </a:xfrm>
          <a:prstGeom prst="rect">
            <a:avLst/>
          </a:prstGeom>
          <a:ln>
            <a:solidFill>
              <a:schemeClr val="tx1"/>
            </a:solidFill>
          </a:ln>
        </p:spPr>
      </p:pic>
      <p:sp>
        <p:nvSpPr>
          <p:cNvPr id="35" name="TextBox 34">
            <a:extLst>
              <a:ext uri="{FF2B5EF4-FFF2-40B4-BE49-F238E27FC236}">
                <a16:creationId xmlns:a16="http://schemas.microsoft.com/office/drawing/2014/main" id="{51DC20D5-9B7A-9749-A538-9727D2DEE2C8}"/>
              </a:ext>
            </a:extLst>
          </p:cNvPr>
          <p:cNvSpPr txBox="1"/>
          <p:nvPr/>
        </p:nvSpPr>
        <p:spPr>
          <a:xfrm>
            <a:off x="2768601" y="1241175"/>
            <a:ext cx="1666542" cy="954107"/>
          </a:xfrm>
          <a:prstGeom prst="rect">
            <a:avLst/>
          </a:prstGeom>
          <a:noFill/>
        </p:spPr>
        <p:txBody>
          <a:bodyPr wrap="square" rtlCol="0">
            <a:spAutoFit/>
          </a:bodyPr>
          <a:lstStyle/>
          <a:p>
            <a:pPr algn="ctr"/>
            <a:r>
              <a:rPr lang="en-US" sz="2800" b="1" dirty="0">
                <a:solidFill>
                  <a:schemeClr val="bg1"/>
                </a:solidFill>
              </a:rPr>
              <a:t>Authentic</a:t>
            </a:r>
            <a:br>
              <a:rPr lang="en-US" sz="2800" b="1" dirty="0">
                <a:solidFill>
                  <a:schemeClr val="bg1"/>
                </a:solidFill>
              </a:rPr>
            </a:br>
            <a:r>
              <a:rPr lang="en-US" sz="2800" b="1" dirty="0">
                <a:solidFill>
                  <a:schemeClr val="bg1"/>
                </a:solidFill>
              </a:rPr>
              <a:t>Alcohol</a:t>
            </a:r>
          </a:p>
        </p:txBody>
      </p:sp>
      <p:sp>
        <p:nvSpPr>
          <p:cNvPr id="36" name="TextBox 35">
            <a:extLst>
              <a:ext uri="{FF2B5EF4-FFF2-40B4-BE49-F238E27FC236}">
                <a16:creationId xmlns:a16="http://schemas.microsoft.com/office/drawing/2014/main" id="{74265F1F-48E0-C847-9628-96BA4771B63F}"/>
              </a:ext>
            </a:extLst>
          </p:cNvPr>
          <p:cNvSpPr txBox="1"/>
          <p:nvPr/>
        </p:nvSpPr>
        <p:spPr>
          <a:xfrm>
            <a:off x="2768601" y="2722189"/>
            <a:ext cx="962258" cy="523220"/>
          </a:xfrm>
          <a:prstGeom prst="rect">
            <a:avLst/>
          </a:prstGeom>
          <a:noFill/>
        </p:spPr>
        <p:txBody>
          <a:bodyPr wrap="square" rtlCol="0">
            <a:spAutoFit/>
          </a:bodyPr>
          <a:lstStyle/>
          <a:p>
            <a:pPr algn="ctr"/>
            <a:r>
              <a:rPr lang="en-US" sz="2800" b="1" dirty="0">
                <a:solidFill>
                  <a:srgbClr val="FFFFFF"/>
                </a:solidFill>
              </a:rPr>
              <a:t>RFID</a:t>
            </a:r>
          </a:p>
        </p:txBody>
      </p:sp>
      <p:cxnSp>
        <p:nvCxnSpPr>
          <p:cNvPr id="37" name="직선 화살표 연결선 8">
            <a:extLst>
              <a:ext uri="{FF2B5EF4-FFF2-40B4-BE49-F238E27FC236}">
                <a16:creationId xmlns:a16="http://schemas.microsoft.com/office/drawing/2014/main" id="{69B3CD7E-74C7-174B-98D2-7A90F1762E4A}"/>
              </a:ext>
            </a:extLst>
          </p:cNvPr>
          <p:cNvCxnSpPr>
            <a:cxnSpLocks/>
          </p:cNvCxnSpPr>
          <p:nvPr/>
        </p:nvCxnSpPr>
        <p:spPr>
          <a:xfrm flipH="1" flipV="1">
            <a:off x="2842260" y="2476501"/>
            <a:ext cx="256022" cy="2948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그림 23">
            <a:extLst>
              <a:ext uri="{FF2B5EF4-FFF2-40B4-BE49-F238E27FC236}">
                <a16:creationId xmlns:a16="http://schemas.microsoft.com/office/drawing/2014/main" id="{314846A8-6F83-473F-9A27-F1CB01816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3179" y="1416982"/>
            <a:ext cx="2690902" cy="2127423"/>
          </a:xfrm>
          <a:prstGeom prst="rect">
            <a:avLst/>
          </a:prstGeom>
        </p:spPr>
      </p:pic>
      <p:pic>
        <p:nvPicPr>
          <p:cNvPr id="25" name="Picture 19">
            <a:extLst>
              <a:ext uri="{FF2B5EF4-FFF2-40B4-BE49-F238E27FC236}">
                <a16:creationId xmlns:a16="http://schemas.microsoft.com/office/drawing/2014/main" id="{9E780B74-65B6-4A48-ACC4-80AFD4EC6E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958" r="13005" b="19229"/>
          <a:stretch/>
        </p:blipFill>
        <p:spPr>
          <a:xfrm>
            <a:off x="190686" y="1245288"/>
            <a:ext cx="4218938" cy="2373131"/>
          </a:xfrm>
          <a:prstGeom prst="rect">
            <a:avLst/>
          </a:prstGeom>
          <a:ln>
            <a:solidFill>
              <a:schemeClr val="tx1"/>
            </a:solidFill>
          </a:ln>
        </p:spPr>
      </p:pic>
      <p:sp>
        <p:nvSpPr>
          <p:cNvPr id="2" name="Title 1">
            <a:extLst>
              <a:ext uri="{FF2B5EF4-FFF2-40B4-BE49-F238E27FC236}">
                <a16:creationId xmlns:a16="http://schemas.microsoft.com/office/drawing/2014/main" id="{3E7F621D-9F4C-4B1C-8D05-EDD8B2BED59F}"/>
              </a:ext>
            </a:extLst>
          </p:cNvPr>
          <p:cNvSpPr>
            <a:spLocks noGrp="1"/>
          </p:cNvSpPr>
          <p:nvPr>
            <p:ph type="title"/>
          </p:nvPr>
        </p:nvSpPr>
        <p:spPr/>
        <p:txBody>
          <a:bodyPr>
            <a:normAutofit/>
          </a:bodyPr>
          <a:lstStyle/>
          <a:p>
            <a:r>
              <a:rPr lang="en-US" dirty="0"/>
              <a:t>Experiment in a Different Environment</a:t>
            </a:r>
            <a:endParaRPr lang="en-US" b="1" dirty="0"/>
          </a:p>
        </p:txBody>
      </p:sp>
      <p:sp>
        <p:nvSpPr>
          <p:cNvPr id="22" name="TextBox 21">
            <a:extLst>
              <a:ext uri="{FF2B5EF4-FFF2-40B4-BE49-F238E27FC236}">
                <a16:creationId xmlns:a16="http://schemas.microsoft.com/office/drawing/2014/main" id="{05FD09B1-FFE4-4F5E-AF59-39B1E211491D}"/>
              </a:ext>
            </a:extLst>
          </p:cNvPr>
          <p:cNvSpPr txBox="1"/>
          <p:nvPr/>
        </p:nvSpPr>
        <p:spPr>
          <a:xfrm>
            <a:off x="9966669" y="3429000"/>
            <a:ext cx="2225331" cy="1200329"/>
          </a:xfrm>
          <a:prstGeom prst="rect">
            <a:avLst/>
          </a:prstGeom>
          <a:noFill/>
        </p:spPr>
        <p:txBody>
          <a:bodyPr wrap="square" rtlCol="0">
            <a:spAutoFit/>
          </a:bodyPr>
          <a:lstStyle/>
          <a:p>
            <a:pPr algn="ctr"/>
            <a:r>
              <a:rPr lang="en-US" sz="3600" b="1" dirty="0">
                <a:solidFill>
                  <a:srgbClr val="FF0000"/>
                </a:solidFill>
              </a:rPr>
              <a:t>90-95%</a:t>
            </a:r>
            <a:br>
              <a:rPr lang="en-US" sz="3600" b="1" dirty="0">
                <a:solidFill>
                  <a:srgbClr val="FF0000"/>
                </a:solidFill>
              </a:rPr>
            </a:br>
            <a:r>
              <a:rPr lang="en-US" sz="3600" b="1" dirty="0">
                <a:solidFill>
                  <a:srgbClr val="FF0000"/>
                </a:solidFill>
              </a:rPr>
              <a:t>Accuracy</a:t>
            </a:r>
          </a:p>
        </p:txBody>
      </p:sp>
      <p:pic>
        <p:nvPicPr>
          <p:cNvPr id="18" name="Picture 17">
            <a:extLst>
              <a:ext uri="{FF2B5EF4-FFF2-40B4-BE49-F238E27FC236}">
                <a16:creationId xmlns:a16="http://schemas.microsoft.com/office/drawing/2014/main" id="{9F2287F6-B8F8-4ABC-910C-06669618EF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59" t="17580" b="16412"/>
          <a:stretch/>
        </p:blipFill>
        <p:spPr>
          <a:xfrm>
            <a:off x="190685" y="3969022"/>
            <a:ext cx="4216215" cy="2373131"/>
          </a:xfrm>
          <a:prstGeom prst="rect">
            <a:avLst/>
          </a:prstGeom>
          <a:ln>
            <a:solidFill>
              <a:schemeClr val="tx1"/>
            </a:solidFill>
          </a:ln>
        </p:spPr>
      </p:pic>
      <p:sp>
        <p:nvSpPr>
          <p:cNvPr id="5" name="TextBox 4">
            <a:extLst>
              <a:ext uri="{FF2B5EF4-FFF2-40B4-BE49-F238E27FC236}">
                <a16:creationId xmlns:a16="http://schemas.microsoft.com/office/drawing/2014/main" id="{925A00D3-F205-48AC-8FE1-0FF378E6756B}"/>
              </a:ext>
            </a:extLst>
          </p:cNvPr>
          <p:cNvSpPr txBox="1"/>
          <p:nvPr/>
        </p:nvSpPr>
        <p:spPr>
          <a:xfrm>
            <a:off x="165168" y="1215533"/>
            <a:ext cx="1666542" cy="954107"/>
          </a:xfrm>
          <a:prstGeom prst="rect">
            <a:avLst/>
          </a:prstGeom>
          <a:solidFill>
            <a:srgbClr val="FFFFFF">
              <a:alpha val="50196"/>
            </a:srgbClr>
          </a:solidFill>
        </p:spPr>
        <p:txBody>
          <a:bodyPr wrap="square" rtlCol="0">
            <a:spAutoFit/>
          </a:bodyPr>
          <a:lstStyle/>
          <a:p>
            <a:pPr algn="ctr"/>
            <a:r>
              <a:rPr lang="en-US" sz="2800" b="1" dirty="0">
                <a:solidFill>
                  <a:schemeClr val="bg1"/>
                </a:solidFill>
              </a:rPr>
              <a:t>Authentic</a:t>
            </a:r>
          </a:p>
          <a:p>
            <a:pPr algn="ctr"/>
            <a:r>
              <a:rPr lang="en-US" sz="2800" b="1" dirty="0">
                <a:solidFill>
                  <a:schemeClr val="bg1"/>
                </a:solidFill>
              </a:rPr>
              <a:t>Alcohol</a:t>
            </a:r>
          </a:p>
        </p:txBody>
      </p:sp>
      <p:sp>
        <p:nvSpPr>
          <p:cNvPr id="17" name="TextBox 16">
            <a:extLst>
              <a:ext uri="{FF2B5EF4-FFF2-40B4-BE49-F238E27FC236}">
                <a16:creationId xmlns:a16="http://schemas.microsoft.com/office/drawing/2014/main" id="{103771DF-B187-4693-8D7F-B20D1A73BC03}"/>
              </a:ext>
            </a:extLst>
          </p:cNvPr>
          <p:cNvSpPr txBox="1"/>
          <p:nvPr/>
        </p:nvSpPr>
        <p:spPr>
          <a:xfrm>
            <a:off x="170766" y="3963168"/>
            <a:ext cx="1666542" cy="954107"/>
          </a:xfrm>
          <a:prstGeom prst="rect">
            <a:avLst/>
          </a:prstGeom>
          <a:noFill/>
        </p:spPr>
        <p:txBody>
          <a:bodyPr wrap="square" rtlCol="0">
            <a:spAutoFit/>
          </a:bodyPr>
          <a:lstStyle/>
          <a:p>
            <a:pPr algn="ctr"/>
            <a:r>
              <a:rPr lang="en-US" sz="2800" b="1" dirty="0">
                <a:solidFill>
                  <a:schemeClr val="bg1"/>
                </a:solidFill>
              </a:rPr>
              <a:t>Fake</a:t>
            </a:r>
            <a:br>
              <a:rPr lang="en-US" sz="2800" b="1" dirty="0">
                <a:solidFill>
                  <a:schemeClr val="bg1"/>
                </a:solidFill>
              </a:rPr>
            </a:br>
            <a:r>
              <a:rPr lang="en-US" sz="2800" b="1" dirty="0">
                <a:solidFill>
                  <a:schemeClr val="bg1"/>
                </a:solidFill>
              </a:rPr>
              <a:t>Alcohol</a:t>
            </a:r>
          </a:p>
        </p:txBody>
      </p:sp>
      <p:sp>
        <p:nvSpPr>
          <p:cNvPr id="4" name="Rectangle 3">
            <a:extLst>
              <a:ext uri="{FF2B5EF4-FFF2-40B4-BE49-F238E27FC236}">
                <a16:creationId xmlns:a16="http://schemas.microsoft.com/office/drawing/2014/main" id="{DB626D24-9DBF-43C5-AD35-48F5572EADEF}"/>
              </a:ext>
            </a:extLst>
          </p:cNvPr>
          <p:cNvSpPr/>
          <p:nvPr/>
        </p:nvSpPr>
        <p:spPr>
          <a:xfrm>
            <a:off x="7475250" y="3429000"/>
            <a:ext cx="2225331" cy="109231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Classifier</a:t>
            </a:r>
          </a:p>
        </p:txBody>
      </p:sp>
      <p:cxnSp>
        <p:nvCxnSpPr>
          <p:cNvPr id="7" name="Straight Arrow Connector 6">
            <a:extLst>
              <a:ext uri="{FF2B5EF4-FFF2-40B4-BE49-F238E27FC236}">
                <a16:creationId xmlns:a16="http://schemas.microsoft.com/office/drawing/2014/main" id="{C16B2CF1-6F6E-48BC-8D03-CBE43D757D75}"/>
              </a:ext>
            </a:extLst>
          </p:cNvPr>
          <p:cNvCxnSpPr>
            <a:cxnSpLocks/>
          </p:cNvCxnSpPr>
          <p:nvPr/>
        </p:nvCxnSpPr>
        <p:spPr>
          <a:xfrm>
            <a:off x="9700581" y="3975159"/>
            <a:ext cx="4953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A67870E-318E-4DE0-AE2D-B342C344C103}"/>
              </a:ext>
            </a:extLst>
          </p:cNvPr>
          <p:cNvCxnSpPr/>
          <p:nvPr/>
        </p:nvCxnSpPr>
        <p:spPr>
          <a:xfrm>
            <a:off x="7808281" y="2501900"/>
            <a:ext cx="6118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E0262DB-7351-48F6-A0E4-9333644AC922}"/>
              </a:ext>
            </a:extLst>
          </p:cNvPr>
          <p:cNvCxnSpPr/>
          <p:nvPr/>
        </p:nvCxnSpPr>
        <p:spPr>
          <a:xfrm>
            <a:off x="8420100" y="2476500"/>
            <a:ext cx="0" cy="7876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B9BBC10-020B-4F72-BAB2-23D4465C7D03}"/>
              </a:ext>
            </a:extLst>
          </p:cNvPr>
          <p:cNvCxnSpPr>
            <a:cxnSpLocks/>
          </p:cNvCxnSpPr>
          <p:nvPr/>
        </p:nvCxnSpPr>
        <p:spPr>
          <a:xfrm flipV="1">
            <a:off x="7808281" y="5473945"/>
            <a:ext cx="6118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3A9F980-8648-432E-9AA5-185BF1D96F15}"/>
              </a:ext>
            </a:extLst>
          </p:cNvPr>
          <p:cNvCxnSpPr>
            <a:cxnSpLocks/>
          </p:cNvCxnSpPr>
          <p:nvPr/>
        </p:nvCxnSpPr>
        <p:spPr>
          <a:xfrm flipV="1">
            <a:off x="8420100" y="4711700"/>
            <a:ext cx="0" cy="7876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그림 20">
            <a:extLst>
              <a:ext uri="{FF2B5EF4-FFF2-40B4-BE49-F238E27FC236}">
                <a16:creationId xmlns:a16="http://schemas.microsoft.com/office/drawing/2014/main" id="{BA0749C6-E76E-4635-AEC8-E2E46B7F60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8259" y="4085166"/>
            <a:ext cx="2690902" cy="2127423"/>
          </a:xfrm>
          <a:prstGeom prst="rect">
            <a:avLst/>
          </a:prstGeom>
        </p:spPr>
      </p:pic>
      <p:pic>
        <p:nvPicPr>
          <p:cNvPr id="23" name="그림 22">
            <a:extLst>
              <a:ext uri="{FF2B5EF4-FFF2-40B4-BE49-F238E27FC236}">
                <a16:creationId xmlns:a16="http://schemas.microsoft.com/office/drawing/2014/main" id="{69C82B83-F6E6-46EF-8EDA-339E9238E4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3179" y="1417061"/>
            <a:ext cx="2690902" cy="2127423"/>
          </a:xfrm>
          <a:prstGeom prst="rect">
            <a:avLst/>
          </a:prstGeom>
        </p:spPr>
      </p:pic>
      <p:grpSp>
        <p:nvGrpSpPr>
          <p:cNvPr id="3" name="Group 2">
            <a:extLst>
              <a:ext uri="{FF2B5EF4-FFF2-40B4-BE49-F238E27FC236}">
                <a16:creationId xmlns:a16="http://schemas.microsoft.com/office/drawing/2014/main" id="{D2591B10-B479-4D32-9B1C-140F995B9805}"/>
              </a:ext>
            </a:extLst>
          </p:cNvPr>
          <p:cNvGrpSpPr/>
          <p:nvPr/>
        </p:nvGrpSpPr>
        <p:grpSpPr>
          <a:xfrm>
            <a:off x="10461969" y="3429000"/>
            <a:ext cx="1127761" cy="546159"/>
            <a:chOff x="10461969" y="3429000"/>
            <a:chExt cx="1127761" cy="546159"/>
          </a:xfrm>
        </p:grpSpPr>
        <p:cxnSp>
          <p:nvCxnSpPr>
            <p:cNvPr id="8" name="직선 연결선 7">
              <a:extLst>
                <a:ext uri="{FF2B5EF4-FFF2-40B4-BE49-F238E27FC236}">
                  <a16:creationId xmlns:a16="http://schemas.microsoft.com/office/drawing/2014/main" id="{2A2D7746-CAB1-474C-BE42-A62FB2D31D5E}"/>
                </a:ext>
              </a:extLst>
            </p:cNvPr>
            <p:cNvCxnSpPr>
              <a:cxnSpLocks/>
            </p:cNvCxnSpPr>
            <p:nvPr/>
          </p:nvCxnSpPr>
          <p:spPr>
            <a:xfrm flipH="1">
              <a:off x="10461969" y="3429000"/>
              <a:ext cx="1127761" cy="5461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직선 연결선 26">
              <a:extLst>
                <a:ext uri="{FF2B5EF4-FFF2-40B4-BE49-F238E27FC236}">
                  <a16:creationId xmlns:a16="http://schemas.microsoft.com/office/drawing/2014/main" id="{2D1E8A7F-0AE2-4C40-9D2F-D20666F407B0}"/>
                </a:ext>
              </a:extLst>
            </p:cNvPr>
            <p:cNvCxnSpPr>
              <a:cxnSpLocks/>
            </p:cNvCxnSpPr>
            <p:nvPr/>
          </p:nvCxnSpPr>
          <p:spPr>
            <a:xfrm>
              <a:off x="10461969" y="3429000"/>
              <a:ext cx="1127761" cy="5461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36A26B7A-312C-4400-B066-B1A99C2E2B16}"/>
              </a:ext>
            </a:extLst>
          </p:cNvPr>
          <p:cNvSpPr txBox="1"/>
          <p:nvPr/>
        </p:nvSpPr>
        <p:spPr>
          <a:xfrm>
            <a:off x="9966669" y="2700670"/>
            <a:ext cx="2225331" cy="646331"/>
          </a:xfrm>
          <a:prstGeom prst="rect">
            <a:avLst/>
          </a:prstGeom>
          <a:noFill/>
        </p:spPr>
        <p:txBody>
          <a:bodyPr wrap="square" rtlCol="0">
            <a:spAutoFit/>
          </a:bodyPr>
          <a:lstStyle/>
          <a:p>
            <a:pPr algn="ctr"/>
            <a:r>
              <a:rPr lang="en-US" sz="3600" b="1" dirty="0">
                <a:solidFill>
                  <a:srgbClr val="FF0000"/>
                </a:solidFill>
              </a:rPr>
              <a:t>50-70%</a:t>
            </a:r>
          </a:p>
        </p:txBody>
      </p:sp>
      <p:sp>
        <p:nvSpPr>
          <p:cNvPr id="30" name="TextBox 29">
            <a:extLst>
              <a:ext uri="{FF2B5EF4-FFF2-40B4-BE49-F238E27FC236}">
                <a16:creationId xmlns:a16="http://schemas.microsoft.com/office/drawing/2014/main" id="{DAD85EA0-7FA3-49FF-9355-10D515957EBB}"/>
              </a:ext>
            </a:extLst>
          </p:cNvPr>
          <p:cNvSpPr txBox="1"/>
          <p:nvPr/>
        </p:nvSpPr>
        <p:spPr>
          <a:xfrm>
            <a:off x="2768601" y="5451293"/>
            <a:ext cx="962258" cy="523220"/>
          </a:xfrm>
          <a:prstGeom prst="rect">
            <a:avLst/>
          </a:prstGeom>
          <a:noFill/>
        </p:spPr>
        <p:txBody>
          <a:bodyPr wrap="square" rtlCol="0">
            <a:spAutoFit/>
          </a:bodyPr>
          <a:lstStyle/>
          <a:p>
            <a:pPr algn="ctr"/>
            <a:r>
              <a:rPr lang="en-US" sz="2800" b="1" dirty="0">
                <a:solidFill>
                  <a:srgbClr val="FFFFFF"/>
                </a:solidFill>
              </a:rPr>
              <a:t>RFID</a:t>
            </a:r>
          </a:p>
        </p:txBody>
      </p:sp>
      <p:cxnSp>
        <p:nvCxnSpPr>
          <p:cNvPr id="31" name="직선 화살표 연결선 30">
            <a:extLst>
              <a:ext uri="{FF2B5EF4-FFF2-40B4-BE49-F238E27FC236}">
                <a16:creationId xmlns:a16="http://schemas.microsoft.com/office/drawing/2014/main" id="{B46A7321-3A05-456A-B2AD-CF29FBA42B9E}"/>
              </a:ext>
            </a:extLst>
          </p:cNvPr>
          <p:cNvCxnSpPr>
            <a:cxnSpLocks/>
          </p:cNvCxnSpPr>
          <p:nvPr/>
        </p:nvCxnSpPr>
        <p:spPr>
          <a:xfrm flipH="1" flipV="1">
            <a:off x="2842260" y="5205605"/>
            <a:ext cx="259415" cy="3038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그룹 11">
            <a:extLst>
              <a:ext uri="{FF2B5EF4-FFF2-40B4-BE49-F238E27FC236}">
                <a16:creationId xmlns:a16="http://schemas.microsoft.com/office/drawing/2014/main" id="{9B71337E-4811-4EDF-9D26-BE9B20C8835C}"/>
              </a:ext>
            </a:extLst>
          </p:cNvPr>
          <p:cNvGrpSpPr/>
          <p:nvPr/>
        </p:nvGrpSpPr>
        <p:grpSpPr>
          <a:xfrm>
            <a:off x="2306508" y="2545174"/>
            <a:ext cx="962258" cy="905659"/>
            <a:chOff x="2306508" y="2545174"/>
            <a:chExt cx="962258" cy="905659"/>
          </a:xfrm>
        </p:grpSpPr>
        <p:sp>
          <p:nvSpPr>
            <p:cNvPr id="32" name="TextBox 31">
              <a:extLst>
                <a:ext uri="{FF2B5EF4-FFF2-40B4-BE49-F238E27FC236}">
                  <a16:creationId xmlns:a16="http://schemas.microsoft.com/office/drawing/2014/main" id="{4E4DE97A-DD2B-4A91-93C6-97CA517F10F2}"/>
                </a:ext>
              </a:extLst>
            </p:cNvPr>
            <p:cNvSpPr txBox="1"/>
            <p:nvPr/>
          </p:nvSpPr>
          <p:spPr>
            <a:xfrm>
              <a:off x="2306508" y="2927613"/>
              <a:ext cx="962258" cy="523220"/>
            </a:xfrm>
            <a:prstGeom prst="rect">
              <a:avLst/>
            </a:prstGeom>
            <a:noFill/>
          </p:spPr>
          <p:txBody>
            <a:bodyPr wrap="square" rtlCol="0">
              <a:spAutoFit/>
            </a:bodyPr>
            <a:lstStyle/>
            <a:p>
              <a:pPr algn="ctr"/>
              <a:r>
                <a:rPr lang="en-US" sz="2800" b="1" dirty="0">
                  <a:solidFill>
                    <a:srgbClr val="FFFFFF"/>
                  </a:solidFill>
                </a:rPr>
                <a:t>RFID</a:t>
              </a:r>
            </a:p>
          </p:txBody>
        </p:sp>
        <p:cxnSp>
          <p:nvCxnSpPr>
            <p:cNvPr id="33" name="직선 화살표 연결선 32">
              <a:extLst>
                <a:ext uri="{FF2B5EF4-FFF2-40B4-BE49-F238E27FC236}">
                  <a16:creationId xmlns:a16="http://schemas.microsoft.com/office/drawing/2014/main" id="{D7EBAEBC-7DAF-4D17-AD79-E8F15A02D432}"/>
                </a:ext>
              </a:extLst>
            </p:cNvPr>
            <p:cNvCxnSpPr>
              <a:cxnSpLocks/>
            </p:cNvCxnSpPr>
            <p:nvPr/>
          </p:nvCxnSpPr>
          <p:spPr>
            <a:xfrm flipV="1">
              <a:off x="2910840" y="2545174"/>
              <a:ext cx="170869" cy="4317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직사각형 5">
            <a:extLst>
              <a:ext uri="{FF2B5EF4-FFF2-40B4-BE49-F238E27FC236}">
                <a16:creationId xmlns:a16="http://schemas.microsoft.com/office/drawing/2014/main" id="{AA8BBDD5-0AEF-4506-A67D-631BC5C2526B}"/>
              </a:ext>
            </a:extLst>
          </p:cNvPr>
          <p:cNvSpPr/>
          <p:nvPr/>
        </p:nvSpPr>
        <p:spPr>
          <a:xfrm>
            <a:off x="3088757" y="2195282"/>
            <a:ext cx="104573" cy="4317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00030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F621D-9F4C-4B1C-8D05-EDD8B2BED59F}"/>
              </a:ext>
            </a:extLst>
          </p:cNvPr>
          <p:cNvSpPr>
            <a:spLocks noGrp="1"/>
          </p:cNvSpPr>
          <p:nvPr>
            <p:ph type="title"/>
          </p:nvPr>
        </p:nvSpPr>
        <p:spPr>
          <a:xfrm>
            <a:off x="0" y="1781412"/>
            <a:ext cx="12192000" cy="1130299"/>
          </a:xfrm>
        </p:spPr>
        <p:txBody>
          <a:bodyPr>
            <a:noAutofit/>
          </a:bodyPr>
          <a:lstStyle/>
          <a:p>
            <a:r>
              <a:rPr lang="en-US" u="sng" dirty="0"/>
              <a:t>Problem:</a:t>
            </a:r>
            <a:r>
              <a:rPr lang="en-US" dirty="0"/>
              <a:t> RFID Responses Impacted by Changes </a:t>
            </a:r>
            <a:br>
              <a:rPr lang="en-US" dirty="0"/>
            </a:br>
            <a:r>
              <a:rPr lang="en-US" dirty="0"/>
              <a:t>in the Environment</a:t>
            </a:r>
          </a:p>
        </p:txBody>
      </p:sp>
      <p:cxnSp>
        <p:nvCxnSpPr>
          <p:cNvPr id="34" name="직선 연결선 26">
            <a:extLst>
              <a:ext uri="{FF2B5EF4-FFF2-40B4-BE49-F238E27FC236}">
                <a16:creationId xmlns:a16="http://schemas.microsoft.com/office/drawing/2014/main" id="{00CB9906-28C0-7347-BE1A-E21D99589276}"/>
              </a:ext>
            </a:extLst>
          </p:cNvPr>
          <p:cNvCxnSpPr>
            <a:cxnSpLocks/>
          </p:cNvCxnSpPr>
          <p:nvPr/>
        </p:nvCxnSpPr>
        <p:spPr>
          <a:xfrm>
            <a:off x="5933512" y="3342604"/>
            <a:ext cx="0" cy="924378"/>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078C0080-23AF-DA4D-89EC-21E5B043706F}"/>
              </a:ext>
            </a:extLst>
          </p:cNvPr>
          <p:cNvSpPr txBox="1">
            <a:spLocks/>
          </p:cNvSpPr>
          <p:nvPr/>
        </p:nvSpPr>
        <p:spPr>
          <a:xfrm>
            <a:off x="-1" y="4266982"/>
            <a:ext cx="12191999" cy="1130299"/>
          </a:xfrm>
          <a:prstGeom prst="rect">
            <a:avLst/>
          </a:prstGeom>
        </p:spPr>
        <p:txBody>
          <a:bodyPr vert="horz" lIns="91440" tIns="45720" rIns="91440" bIns="45720" rtlCol="0" anchor="ctr">
            <a:noAutofit/>
          </a:bodyPr>
          <a:lstStyle>
            <a:lvl1pPr algn="ctr" defTabSz="914400" rtl="0" eaLnBrk="1" latinLnBrk="1" hangingPunct="1">
              <a:lnSpc>
                <a:spcPct val="90000"/>
              </a:lnSpc>
              <a:spcBef>
                <a:spcPct val="0"/>
              </a:spcBef>
              <a:buNone/>
              <a:defRPr sz="4400" kern="1200">
                <a:solidFill>
                  <a:schemeClr val="tx1"/>
                </a:solidFill>
                <a:latin typeface="+mj-lt"/>
                <a:ea typeface="+mj-ea"/>
                <a:cs typeface="Arial" panose="020B0604020202020204" pitchFamily="34" charset="0"/>
              </a:defRPr>
            </a:lvl1pPr>
          </a:lstStyle>
          <a:p>
            <a:r>
              <a:rPr lang="en-US" dirty="0"/>
              <a:t>Prevents Generalizing to New Environments</a:t>
            </a:r>
          </a:p>
        </p:txBody>
      </p:sp>
    </p:spTree>
    <p:extLst>
      <p:ext uri="{BB962C8B-B14F-4D97-AF65-F5344CB8AC3E}">
        <p14:creationId xmlns:p14="http://schemas.microsoft.com/office/powerpoint/2010/main" val="1992730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그룹 16">
            <a:extLst>
              <a:ext uri="{FF2B5EF4-FFF2-40B4-BE49-F238E27FC236}">
                <a16:creationId xmlns:a16="http://schemas.microsoft.com/office/drawing/2014/main" id="{5FA13ADF-332C-47CE-9551-CBAD7B36E9FB}"/>
              </a:ext>
            </a:extLst>
          </p:cNvPr>
          <p:cNvGrpSpPr/>
          <p:nvPr/>
        </p:nvGrpSpPr>
        <p:grpSpPr>
          <a:xfrm>
            <a:off x="5427109" y="3541400"/>
            <a:ext cx="835954" cy="1489355"/>
            <a:chOff x="6409944" y="2491765"/>
            <a:chExt cx="1691640" cy="2535165"/>
          </a:xfrm>
        </p:grpSpPr>
        <p:sp>
          <p:nvSpPr>
            <p:cNvPr id="78" name="모서리가 둥근 직사각형 17">
              <a:extLst>
                <a:ext uri="{FF2B5EF4-FFF2-40B4-BE49-F238E27FC236}">
                  <a16:creationId xmlns:a16="http://schemas.microsoft.com/office/drawing/2014/main" id="{97B3BE64-F269-448A-B44A-989E99B561DF}"/>
                </a:ext>
              </a:extLst>
            </p:cNvPr>
            <p:cNvSpPr/>
            <p:nvPr/>
          </p:nvSpPr>
          <p:spPr>
            <a:xfrm>
              <a:off x="6940296" y="2491765"/>
              <a:ext cx="630936" cy="2441448"/>
            </a:xfrm>
            <a:prstGeom prst="roundRect">
              <a:avLst/>
            </a:prstGeom>
            <a:solidFill>
              <a:schemeClr val="tx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79" name="모서리가 둥근 직사각형 18">
              <a:extLst>
                <a:ext uri="{FF2B5EF4-FFF2-40B4-BE49-F238E27FC236}">
                  <a16:creationId xmlns:a16="http://schemas.microsoft.com/office/drawing/2014/main" id="{92A32D47-0426-48C6-8440-DE4284235940}"/>
                </a:ext>
              </a:extLst>
            </p:cNvPr>
            <p:cNvSpPr/>
            <p:nvPr/>
          </p:nvSpPr>
          <p:spPr>
            <a:xfrm>
              <a:off x="6409944" y="4839495"/>
              <a:ext cx="1691640" cy="187435"/>
            </a:xfrm>
            <a:prstGeom prst="roundRect">
              <a:avLst/>
            </a:prstGeom>
            <a:solidFill>
              <a:schemeClr val="tx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grpSp>
      <p:sp>
        <p:nvSpPr>
          <p:cNvPr id="8" name="Title 7">
            <a:extLst>
              <a:ext uri="{FF2B5EF4-FFF2-40B4-BE49-F238E27FC236}">
                <a16:creationId xmlns:a16="http://schemas.microsoft.com/office/drawing/2014/main" id="{ACB5922D-B31B-47EB-8079-D55ABD1CDEA9}"/>
              </a:ext>
            </a:extLst>
          </p:cNvPr>
          <p:cNvSpPr>
            <a:spLocks noGrp="1"/>
          </p:cNvSpPr>
          <p:nvPr>
            <p:ph type="title"/>
          </p:nvPr>
        </p:nvSpPr>
        <p:spPr/>
        <p:txBody>
          <a:bodyPr>
            <a:normAutofit/>
          </a:bodyPr>
          <a:lstStyle/>
          <a:p>
            <a:r>
              <a:rPr lang="en-US" altLang="ko-KR" dirty="0"/>
              <a:t>Trivial Solution</a:t>
            </a:r>
            <a:endParaRPr lang="en-US" dirty="0"/>
          </a:p>
        </p:txBody>
      </p:sp>
      <p:grpSp>
        <p:nvGrpSpPr>
          <p:cNvPr id="68" name="Group 67">
            <a:extLst>
              <a:ext uri="{FF2B5EF4-FFF2-40B4-BE49-F238E27FC236}">
                <a16:creationId xmlns:a16="http://schemas.microsoft.com/office/drawing/2014/main" id="{ED635BE1-A285-488F-B2FF-9A3A48929FB7}"/>
              </a:ext>
            </a:extLst>
          </p:cNvPr>
          <p:cNvGrpSpPr/>
          <p:nvPr/>
        </p:nvGrpSpPr>
        <p:grpSpPr>
          <a:xfrm>
            <a:off x="263973" y="319286"/>
            <a:ext cx="5526234" cy="4275165"/>
            <a:chOff x="263973" y="319286"/>
            <a:chExt cx="5526234" cy="4275165"/>
          </a:xfrm>
        </p:grpSpPr>
        <p:grpSp>
          <p:nvGrpSpPr>
            <p:cNvPr id="30" name="Group 29">
              <a:extLst>
                <a:ext uri="{FF2B5EF4-FFF2-40B4-BE49-F238E27FC236}">
                  <a16:creationId xmlns:a16="http://schemas.microsoft.com/office/drawing/2014/main" id="{939CE567-4717-4F1B-884C-7751C8563746}"/>
                </a:ext>
              </a:extLst>
            </p:cNvPr>
            <p:cNvGrpSpPr/>
            <p:nvPr/>
          </p:nvGrpSpPr>
          <p:grpSpPr>
            <a:xfrm>
              <a:off x="263973" y="319286"/>
              <a:ext cx="1569118" cy="2963416"/>
              <a:chOff x="1252528" y="2284247"/>
              <a:chExt cx="1569118" cy="2963416"/>
            </a:xfrm>
          </p:grpSpPr>
          <p:pic>
            <p:nvPicPr>
              <p:cNvPr id="31" name="그림 4">
                <a:extLst>
                  <a:ext uri="{FF2B5EF4-FFF2-40B4-BE49-F238E27FC236}">
                    <a16:creationId xmlns:a16="http://schemas.microsoft.com/office/drawing/2014/main" id="{A39D70A5-1456-4E0C-86DA-E76D8E2C2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33" name="그림 6" descr="개체, 철물이(가) 표시된 사진&#10;&#10;높은 신뢰도로 생성된 설명">
                <a:extLst>
                  <a:ext uri="{FF2B5EF4-FFF2-40B4-BE49-F238E27FC236}">
                    <a16:creationId xmlns:a16="http://schemas.microsoft.com/office/drawing/2014/main" id="{86ADEDD3-D056-4769-95C3-724938DEB0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45" name="Straight Connector 36">
              <a:extLst>
                <a:ext uri="{FF2B5EF4-FFF2-40B4-BE49-F238E27FC236}">
                  <a16:creationId xmlns:a16="http://schemas.microsoft.com/office/drawing/2014/main" id="{BA9BDDB9-470D-420A-98DF-A8F0713A8F69}"/>
                </a:ext>
              </a:extLst>
            </p:cNvPr>
            <p:cNvCxnSpPr>
              <a:cxnSpLocks/>
            </p:cNvCxnSpPr>
            <p:nvPr/>
          </p:nvCxnSpPr>
          <p:spPr>
            <a:xfrm>
              <a:off x="1497179" y="2421586"/>
              <a:ext cx="4293028" cy="2172865"/>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459225EB-68D8-4C13-94DC-B1FFC442C61F}"/>
              </a:ext>
            </a:extLst>
          </p:cNvPr>
          <p:cNvGrpSpPr/>
          <p:nvPr/>
        </p:nvGrpSpPr>
        <p:grpSpPr>
          <a:xfrm>
            <a:off x="2821646" y="317554"/>
            <a:ext cx="2968561" cy="4269252"/>
            <a:chOff x="2821646" y="319286"/>
            <a:chExt cx="2968561" cy="4269252"/>
          </a:xfrm>
        </p:grpSpPr>
        <p:grpSp>
          <p:nvGrpSpPr>
            <p:cNvPr id="46" name="Group 45">
              <a:extLst>
                <a:ext uri="{FF2B5EF4-FFF2-40B4-BE49-F238E27FC236}">
                  <a16:creationId xmlns:a16="http://schemas.microsoft.com/office/drawing/2014/main" id="{5F07D6A4-C78E-4A75-A396-ABB2E13BA2A8}"/>
                </a:ext>
              </a:extLst>
            </p:cNvPr>
            <p:cNvGrpSpPr/>
            <p:nvPr/>
          </p:nvGrpSpPr>
          <p:grpSpPr>
            <a:xfrm>
              <a:off x="2821646" y="319286"/>
              <a:ext cx="1569118" cy="2963416"/>
              <a:chOff x="1252528" y="2284247"/>
              <a:chExt cx="1569118" cy="2963416"/>
            </a:xfrm>
          </p:grpSpPr>
          <p:pic>
            <p:nvPicPr>
              <p:cNvPr id="47" name="그림 4">
                <a:extLst>
                  <a:ext uri="{FF2B5EF4-FFF2-40B4-BE49-F238E27FC236}">
                    <a16:creationId xmlns:a16="http://schemas.microsoft.com/office/drawing/2014/main" id="{7A703BFA-5E9D-4CC9-BF2E-3B6725C3C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48" name="그림 6" descr="개체, 철물이(가) 표시된 사진&#10;&#10;높은 신뢰도로 생성된 설명">
                <a:extLst>
                  <a:ext uri="{FF2B5EF4-FFF2-40B4-BE49-F238E27FC236}">
                    <a16:creationId xmlns:a16="http://schemas.microsoft.com/office/drawing/2014/main" id="{F60B1E40-F124-42C2-975F-1D96545937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55" name="Straight Connector 36">
              <a:extLst>
                <a:ext uri="{FF2B5EF4-FFF2-40B4-BE49-F238E27FC236}">
                  <a16:creationId xmlns:a16="http://schemas.microsoft.com/office/drawing/2014/main" id="{AD6BA96E-8C03-4F7A-9BC6-1FC1C772D4CA}"/>
                </a:ext>
              </a:extLst>
            </p:cNvPr>
            <p:cNvCxnSpPr>
              <a:cxnSpLocks/>
            </p:cNvCxnSpPr>
            <p:nvPr/>
          </p:nvCxnSpPr>
          <p:spPr>
            <a:xfrm>
              <a:off x="3979593" y="2573409"/>
              <a:ext cx="1810614" cy="2015129"/>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B828362E-E652-4840-BA25-C109C2D04E95}"/>
              </a:ext>
            </a:extLst>
          </p:cNvPr>
          <p:cNvGrpSpPr/>
          <p:nvPr/>
        </p:nvGrpSpPr>
        <p:grpSpPr>
          <a:xfrm>
            <a:off x="2821646" y="3765418"/>
            <a:ext cx="2963160" cy="2963416"/>
            <a:chOff x="2821646" y="3765418"/>
            <a:chExt cx="2963160" cy="2963416"/>
          </a:xfrm>
        </p:grpSpPr>
        <p:grpSp>
          <p:nvGrpSpPr>
            <p:cNvPr id="49" name="Group 48">
              <a:extLst>
                <a:ext uri="{FF2B5EF4-FFF2-40B4-BE49-F238E27FC236}">
                  <a16:creationId xmlns:a16="http://schemas.microsoft.com/office/drawing/2014/main" id="{3577E51A-390C-44A2-B17B-E2A74874FD0A}"/>
                </a:ext>
              </a:extLst>
            </p:cNvPr>
            <p:cNvGrpSpPr/>
            <p:nvPr/>
          </p:nvGrpSpPr>
          <p:grpSpPr>
            <a:xfrm>
              <a:off x="2821646" y="3765418"/>
              <a:ext cx="1569118" cy="2963416"/>
              <a:chOff x="1252528" y="2284247"/>
              <a:chExt cx="1569118" cy="2963416"/>
            </a:xfrm>
          </p:grpSpPr>
          <p:pic>
            <p:nvPicPr>
              <p:cNvPr id="50" name="그림 4">
                <a:extLst>
                  <a:ext uri="{FF2B5EF4-FFF2-40B4-BE49-F238E27FC236}">
                    <a16:creationId xmlns:a16="http://schemas.microsoft.com/office/drawing/2014/main" id="{BA14D03D-D6D5-4712-85CF-4085C870C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51" name="그림 6" descr="개체, 철물이(가) 표시된 사진&#10;&#10;높은 신뢰도로 생성된 설명">
                <a:extLst>
                  <a:ext uri="{FF2B5EF4-FFF2-40B4-BE49-F238E27FC236}">
                    <a16:creationId xmlns:a16="http://schemas.microsoft.com/office/drawing/2014/main" id="{F48D2107-6D09-42E3-93F0-5AF5E34DE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59" name="Straight Connector 36">
              <a:extLst>
                <a:ext uri="{FF2B5EF4-FFF2-40B4-BE49-F238E27FC236}">
                  <a16:creationId xmlns:a16="http://schemas.microsoft.com/office/drawing/2014/main" id="{CF08D965-7ACA-4E71-9A4C-C61F930BB939}"/>
                </a:ext>
              </a:extLst>
            </p:cNvPr>
            <p:cNvCxnSpPr>
              <a:cxnSpLocks/>
            </p:cNvCxnSpPr>
            <p:nvPr/>
          </p:nvCxnSpPr>
          <p:spPr>
            <a:xfrm flipV="1">
              <a:off x="4018850" y="4651086"/>
              <a:ext cx="1765956" cy="1320295"/>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4E875FD3-8E1F-464D-9403-842B8222E8A0}"/>
              </a:ext>
            </a:extLst>
          </p:cNvPr>
          <p:cNvGrpSpPr/>
          <p:nvPr/>
        </p:nvGrpSpPr>
        <p:grpSpPr>
          <a:xfrm>
            <a:off x="1252528" y="2283551"/>
            <a:ext cx="4562174" cy="2963416"/>
            <a:chOff x="1252528" y="2284247"/>
            <a:chExt cx="4562174" cy="2963416"/>
          </a:xfrm>
        </p:grpSpPr>
        <p:grpSp>
          <p:nvGrpSpPr>
            <p:cNvPr id="2" name="Group 1">
              <a:extLst>
                <a:ext uri="{FF2B5EF4-FFF2-40B4-BE49-F238E27FC236}">
                  <a16:creationId xmlns:a16="http://schemas.microsoft.com/office/drawing/2014/main" id="{3AEEB341-51BC-405A-BDB1-C664526B7450}"/>
                </a:ext>
              </a:extLst>
            </p:cNvPr>
            <p:cNvGrpSpPr/>
            <p:nvPr/>
          </p:nvGrpSpPr>
          <p:grpSpPr>
            <a:xfrm>
              <a:off x="1252528" y="2284247"/>
              <a:ext cx="1569118" cy="2963416"/>
              <a:chOff x="1252528" y="2284247"/>
              <a:chExt cx="1569118" cy="2963416"/>
            </a:xfrm>
          </p:grpSpPr>
          <p:pic>
            <p:nvPicPr>
              <p:cNvPr id="5" name="그림 4">
                <a:extLst>
                  <a:ext uri="{FF2B5EF4-FFF2-40B4-BE49-F238E27FC236}">
                    <a16:creationId xmlns:a16="http://schemas.microsoft.com/office/drawing/2014/main" id="{D77AD27D-09F1-4F68-BF48-A044C76DD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7" name="그림 6" descr="개체, 철물이(가) 표시된 사진&#10;&#10;높은 신뢰도로 생성된 설명">
                <a:extLst>
                  <a:ext uri="{FF2B5EF4-FFF2-40B4-BE49-F238E27FC236}">
                    <a16:creationId xmlns:a16="http://schemas.microsoft.com/office/drawing/2014/main" id="{AFA562AC-051F-4BD0-822C-AA53A2EB2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41" name="Straight Connector 36">
              <a:extLst>
                <a:ext uri="{FF2B5EF4-FFF2-40B4-BE49-F238E27FC236}">
                  <a16:creationId xmlns:a16="http://schemas.microsoft.com/office/drawing/2014/main" id="{BE90E9ED-0E94-49B4-AAB1-5C15BC0E93C8}"/>
                </a:ext>
              </a:extLst>
            </p:cNvPr>
            <p:cNvCxnSpPr>
              <a:cxnSpLocks/>
            </p:cNvCxnSpPr>
            <p:nvPr/>
          </p:nvCxnSpPr>
          <p:spPr>
            <a:xfrm>
              <a:off x="2580758" y="4415761"/>
              <a:ext cx="3233944" cy="19801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4F70AA0B-4453-46C4-8060-EEBB45AF860C}"/>
              </a:ext>
            </a:extLst>
          </p:cNvPr>
          <p:cNvGrpSpPr/>
          <p:nvPr/>
        </p:nvGrpSpPr>
        <p:grpSpPr>
          <a:xfrm>
            <a:off x="232482" y="3765418"/>
            <a:ext cx="5552324" cy="2963416"/>
            <a:chOff x="232482" y="3765418"/>
            <a:chExt cx="5552324" cy="2963416"/>
          </a:xfrm>
        </p:grpSpPr>
        <p:grpSp>
          <p:nvGrpSpPr>
            <p:cNvPr id="52" name="Group 51">
              <a:extLst>
                <a:ext uri="{FF2B5EF4-FFF2-40B4-BE49-F238E27FC236}">
                  <a16:creationId xmlns:a16="http://schemas.microsoft.com/office/drawing/2014/main" id="{41639138-198A-4EE8-B3ED-043AD285804D}"/>
                </a:ext>
              </a:extLst>
            </p:cNvPr>
            <p:cNvGrpSpPr/>
            <p:nvPr/>
          </p:nvGrpSpPr>
          <p:grpSpPr>
            <a:xfrm>
              <a:off x="232482" y="3765418"/>
              <a:ext cx="1569118" cy="2963416"/>
              <a:chOff x="1252528" y="2284247"/>
              <a:chExt cx="1569118" cy="2963416"/>
            </a:xfrm>
          </p:grpSpPr>
          <p:pic>
            <p:nvPicPr>
              <p:cNvPr id="53" name="그림 4">
                <a:extLst>
                  <a:ext uri="{FF2B5EF4-FFF2-40B4-BE49-F238E27FC236}">
                    <a16:creationId xmlns:a16="http://schemas.microsoft.com/office/drawing/2014/main" id="{6F47A41A-44B4-4DD1-9DB3-A29EB1FE7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54" name="그림 6" descr="개체, 철물이(가) 표시된 사진&#10;&#10;높은 신뢰도로 생성된 설명">
                <a:extLst>
                  <a:ext uri="{FF2B5EF4-FFF2-40B4-BE49-F238E27FC236}">
                    <a16:creationId xmlns:a16="http://schemas.microsoft.com/office/drawing/2014/main" id="{E36B2B4F-89A4-4828-943A-9A99D7F3B4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61" name="Straight Connector 36">
              <a:extLst>
                <a:ext uri="{FF2B5EF4-FFF2-40B4-BE49-F238E27FC236}">
                  <a16:creationId xmlns:a16="http://schemas.microsoft.com/office/drawing/2014/main" id="{D96AF00E-BC13-4455-8202-5E5A38CC6802}"/>
                </a:ext>
              </a:extLst>
            </p:cNvPr>
            <p:cNvCxnSpPr>
              <a:cxnSpLocks/>
            </p:cNvCxnSpPr>
            <p:nvPr/>
          </p:nvCxnSpPr>
          <p:spPr>
            <a:xfrm flipV="1">
              <a:off x="1421920" y="4588538"/>
              <a:ext cx="4362886" cy="1390223"/>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80" name="TextBox 79">
            <a:extLst>
              <a:ext uri="{FF2B5EF4-FFF2-40B4-BE49-F238E27FC236}">
                <a16:creationId xmlns:a16="http://schemas.microsoft.com/office/drawing/2014/main" id="{BCF3E1F1-F535-43E6-BF66-6022AEB975EC}"/>
              </a:ext>
            </a:extLst>
          </p:cNvPr>
          <p:cNvSpPr txBox="1"/>
          <p:nvPr/>
        </p:nvSpPr>
        <p:spPr>
          <a:xfrm>
            <a:off x="6401796" y="2168936"/>
            <a:ext cx="5955304" cy="523220"/>
          </a:xfrm>
          <a:prstGeom prst="rect">
            <a:avLst/>
          </a:prstGeom>
          <a:noFill/>
        </p:spPr>
        <p:txBody>
          <a:bodyPr wrap="square" rtlCol="0">
            <a:spAutoFit/>
          </a:bodyPr>
          <a:lstStyle/>
          <a:p>
            <a:r>
              <a:rPr lang="en-US" altLang="ko-KR" sz="2800" dirty="0">
                <a:cs typeface="Arial" panose="020B0604020202020204" pitchFamily="34" charset="0"/>
              </a:rPr>
              <a:t>1. Move it around, get measurements</a:t>
            </a:r>
            <a:endParaRPr lang="ko-KR" altLang="en-US" sz="2800" dirty="0">
              <a:cs typeface="Arial" panose="020B0604020202020204" pitchFamily="34" charset="0"/>
            </a:endParaRPr>
          </a:p>
        </p:txBody>
      </p:sp>
      <p:sp>
        <p:nvSpPr>
          <p:cNvPr id="3" name="TextBox 2">
            <a:extLst>
              <a:ext uri="{FF2B5EF4-FFF2-40B4-BE49-F238E27FC236}">
                <a16:creationId xmlns:a16="http://schemas.microsoft.com/office/drawing/2014/main" id="{1BA42192-CFA1-4BD2-9E22-5991E037BDB2}"/>
              </a:ext>
            </a:extLst>
          </p:cNvPr>
          <p:cNvSpPr txBox="1"/>
          <p:nvPr/>
        </p:nvSpPr>
        <p:spPr>
          <a:xfrm>
            <a:off x="3044655" y="1745382"/>
            <a:ext cx="1177755" cy="369332"/>
          </a:xfrm>
          <a:prstGeom prst="rect">
            <a:avLst/>
          </a:prstGeom>
          <a:noFill/>
        </p:spPr>
        <p:txBody>
          <a:bodyPr wrap="square" rtlCol="0">
            <a:spAutoFit/>
          </a:bodyPr>
          <a:lstStyle/>
          <a:p>
            <a:r>
              <a:rPr lang="en-US" b="1" dirty="0">
                <a:solidFill>
                  <a:schemeClr val="bg1"/>
                </a:solidFill>
              </a:rPr>
              <a:t>Authentic</a:t>
            </a:r>
          </a:p>
        </p:txBody>
      </p:sp>
      <p:sp>
        <p:nvSpPr>
          <p:cNvPr id="38" name="TextBox 37">
            <a:extLst>
              <a:ext uri="{FF2B5EF4-FFF2-40B4-BE49-F238E27FC236}">
                <a16:creationId xmlns:a16="http://schemas.microsoft.com/office/drawing/2014/main" id="{FDD53A60-FB9C-40E5-BACD-F1C3CE038697}"/>
              </a:ext>
            </a:extLst>
          </p:cNvPr>
          <p:cNvSpPr txBox="1"/>
          <p:nvPr/>
        </p:nvSpPr>
        <p:spPr>
          <a:xfrm>
            <a:off x="459654" y="1745382"/>
            <a:ext cx="1177755" cy="369332"/>
          </a:xfrm>
          <a:prstGeom prst="rect">
            <a:avLst/>
          </a:prstGeom>
          <a:noFill/>
        </p:spPr>
        <p:txBody>
          <a:bodyPr wrap="square" rtlCol="0">
            <a:spAutoFit/>
          </a:bodyPr>
          <a:lstStyle/>
          <a:p>
            <a:r>
              <a:rPr lang="en-US" b="1" dirty="0">
                <a:solidFill>
                  <a:schemeClr val="bg1"/>
                </a:solidFill>
              </a:rPr>
              <a:t>Authentic</a:t>
            </a:r>
          </a:p>
        </p:txBody>
      </p:sp>
      <p:sp>
        <p:nvSpPr>
          <p:cNvPr id="39" name="TextBox 38">
            <a:extLst>
              <a:ext uri="{FF2B5EF4-FFF2-40B4-BE49-F238E27FC236}">
                <a16:creationId xmlns:a16="http://schemas.microsoft.com/office/drawing/2014/main" id="{9CA10A6C-D76E-48A7-98B1-D8982F4AD580}"/>
              </a:ext>
            </a:extLst>
          </p:cNvPr>
          <p:cNvSpPr txBox="1"/>
          <p:nvPr/>
        </p:nvSpPr>
        <p:spPr>
          <a:xfrm>
            <a:off x="3044655" y="5200894"/>
            <a:ext cx="1177755" cy="369332"/>
          </a:xfrm>
          <a:prstGeom prst="rect">
            <a:avLst/>
          </a:prstGeom>
          <a:noFill/>
        </p:spPr>
        <p:txBody>
          <a:bodyPr wrap="square" rtlCol="0">
            <a:spAutoFit/>
          </a:bodyPr>
          <a:lstStyle/>
          <a:p>
            <a:r>
              <a:rPr lang="en-US" b="1" dirty="0">
                <a:solidFill>
                  <a:schemeClr val="bg1"/>
                </a:solidFill>
              </a:rPr>
              <a:t>Authentic</a:t>
            </a:r>
          </a:p>
        </p:txBody>
      </p:sp>
      <p:sp>
        <p:nvSpPr>
          <p:cNvPr id="42" name="TextBox 41">
            <a:extLst>
              <a:ext uri="{FF2B5EF4-FFF2-40B4-BE49-F238E27FC236}">
                <a16:creationId xmlns:a16="http://schemas.microsoft.com/office/drawing/2014/main" id="{9BA015C8-2F10-4C2A-AA5B-254772045E38}"/>
              </a:ext>
            </a:extLst>
          </p:cNvPr>
          <p:cNvSpPr txBox="1"/>
          <p:nvPr/>
        </p:nvSpPr>
        <p:spPr>
          <a:xfrm>
            <a:off x="459654" y="5200894"/>
            <a:ext cx="1177755" cy="369332"/>
          </a:xfrm>
          <a:prstGeom prst="rect">
            <a:avLst/>
          </a:prstGeom>
          <a:noFill/>
        </p:spPr>
        <p:txBody>
          <a:bodyPr wrap="square" rtlCol="0">
            <a:spAutoFit/>
          </a:bodyPr>
          <a:lstStyle/>
          <a:p>
            <a:r>
              <a:rPr lang="en-US" b="1" dirty="0">
                <a:solidFill>
                  <a:schemeClr val="bg1"/>
                </a:solidFill>
              </a:rPr>
              <a:t>Authentic</a:t>
            </a:r>
          </a:p>
        </p:txBody>
      </p:sp>
      <p:sp>
        <p:nvSpPr>
          <p:cNvPr id="43" name="TextBox 42">
            <a:extLst>
              <a:ext uri="{FF2B5EF4-FFF2-40B4-BE49-F238E27FC236}">
                <a16:creationId xmlns:a16="http://schemas.microsoft.com/office/drawing/2014/main" id="{34EB8671-4A7D-44A9-A261-5561AE24C87A}"/>
              </a:ext>
            </a:extLst>
          </p:cNvPr>
          <p:cNvSpPr txBox="1"/>
          <p:nvPr/>
        </p:nvSpPr>
        <p:spPr>
          <a:xfrm>
            <a:off x="1474805" y="3677340"/>
            <a:ext cx="1177755" cy="369332"/>
          </a:xfrm>
          <a:prstGeom prst="rect">
            <a:avLst/>
          </a:prstGeom>
          <a:noFill/>
        </p:spPr>
        <p:txBody>
          <a:bodyPr wrap="square" rtlCol="0">
            <a:spAutoFit/>
          </a:bodyPr>
          <a:lstStyle/>
          <a:p>
            <a:r>
              <a:rPr lang="en-US" b="1" dirty="0">
                <a:solidFill>
                  <a:schemeClr val="bg1"/>
                </a:solidFill>
              </a:rPr>
              <a:t>Authentic</a:t>
            </a:r>
          </a:p>
        </p:txBody>
      </p:sp>
    </p:spTree>
    <p:extLst>
      <p:ext uri="{BB962C8B-B14F-4D97-AF65-F5344CB8AC3E}">
        <p14:creationId xmlns:p14="http://schemas.microsoft.com/office/powerpoint/2010/main" val="263172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200"/>
                                        <p:tgtEl>
                                          <p:spTgt spid="80"/>
                                        </p:tgtEl>
                                      </p:cBhvr>
                                    </p:animEffect>
                                  </p:childTnLst>
                                </p:cTn>
                              </p:par>
                            </p:childTnLst>
                          </p:cTn>
                        </p:par>
                        <p:par>
                          <p:cTn id="8" fill="hold">
                            <p:stCondLst>
                              <p:cond delay="200"/>
                            </p:stCondLst>
                            <p:childTnLst>
                              <p:par>
                                <p:cTn id="9" presetID="1" presetClass="entr" presetSubtype="0"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par>
                          <p:cTn id="11" fill="hold">
                            <p:stCondLst>
                              <p:cond delay="200"/>
                            </p:stCondLst>
                            <p:childTnLst>
                              <p:par>
                                <p:cTn id="12" presetID="10" presetClass="entr" presetSubtype="0" fill="hold" nodeType="after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200"/>
                                        <p:tgtEl>
                                          <p:spTgt spid="68"/>
                                        </p:tgtEl>
                                      </p:cBhvr>
                                    </p:animEffect>
                                  </p:childTnLst>
                                </p:cTn>
                              </p:par>
                            </p:childTnLst>
                          </p:cTn>
                        </p:par>
                        <p:par>
                          <p:cTn id="15" fill="hold">
                            <p:stCondLst>
                              <p:cond delay="400"/>
                            </p:stCondLst>
                            <p:childTnLst>
                              <p:par>
                                <p:cTn id="16" presetID="10" presetClass="entr" presetSubtype="0" fill="hold" nodeType="after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200"/>
                                        <p:tgtEl>
                                          <p:spTgt spid="69"/>
                                        </p:tgtEl>
                                      </p:cBhvr>
                                    </p:animEffect>
                                  </p:childTnLst>
                                </p:cTn>
                              </p:par>
                            </p:childTnLst>
                          </p:cTn>
                        </p:par>
                        <p:par>
                          <p:cTn id="19" fill="hold">
                            <p:stCondLst>
                              <p:cond delay="600"/>
                            </p:stCondLst>
                            <p:childTnLst>
                              <p:par>
                                <p:cTn id="20" presetID="10" presetClass="entr" presetSubtype="0" fill="hold" nodeType="after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2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CB5922D-B31B-47EB-8079-D55ABD1CDEA9}"/>
              </a:ext>
            </a:extLst>
          </p:cNvPr>
          <p:cNvSpPr>
            <a:spLocks noGrp="1"/>
          </p:cNvSpPr>
          <p:nvPr>
            <p:ph type="title"/>
          </p:nvPr>
        </p:nvSpPr>
        <p:spPr/>
        <p:txBody>
          <a:bodyPr>
            <a:normAutofit/>
          </a:bodyPr>
          <a:lstStyle/>
          <a:p>
            <a:r>
              <a:rPr lang="en-US" altLang="ko-KR" dirty="0"/>
              <a:t>Trivial Solution</a:t>
            </a:r>
            <a:endParaRPr lang="en-US" dirty="0"/>
          </a:p>
        </p:txBody>
      </p:sp>
      <p:grpSp>
        <p:nvGrpSpPr>
          <p:cNvPr id="37" name="그룹 16">
            <a:extLst>
              <a:ext uri="{FF2B5EF4-FFF2-40B4-BE49-F238E27FC236}">
                <a16:creationId xmlns:a16="http://schemas.microsoft.com/office/drawing/2014/main" id="{B1FFA37F-C96C-4F6C-8F45-6C5FD0FF84AD}"/>
              </a:ext>
            </a:extLst>
          </p:cNvPr>
          <p:cNvGrpSpPr/>
          <p:nvPr/>
        </p:nvGrpSpPr>
        <p:grpSpPr>
          <a:xfrm>
            <a:off x="5427109" y="3541400"/>
            <a:ext cx="835954" cy="1489355"/>
            <a:chOff x="6409944" y="2491765"/>
            <a:chExt cx="1691640" cy="2535165"/>
          </a:xfrm>
        </p:grpSpPr>
        <p:sp>
          <p:nvSpPr>
            <p:cNvPr id="38" name="모서리가 둥근 직사각형 17">
              <a:extLst>
                <a:ext uri="{FF2B5EF4-FFF2-40B4-BE49-F238E27FC236}">
                  <a16:creationId xmlns:a16="http://schemas.microsoft.com/office/drawing/2014/main" id="{417CEC50-1F44-4945-A56B-B9D46A8F6524}"/>
                </a:ext>
              </a:extLst>
            </p:cNvPr>
            <p:cNvSpPr/>
            <p:nvPr/>
          </p:nvSpPr>
          <p:spPr>
            <a:xfrm>
              <a:off x="6940296" y="2491765"/>
              <a:ext cx="630936" cy="2441448"/>
            </a:xfrm>
            <a:prstGeom prst="roundRect">
              <a:avLst/>
            </a:prstGeom>
            <a:solidFill>
              <a:schemeClr val="tx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39" name="모서리가 둥근 직사각형 18">
              <a:extLst>
                <a:ext uri="{FF2B5EF4-FFF2-40B4-BE49-F238E27FC236}">
                  <a16:creationId xmlns:a16="http://schemas.microsoft.com/office/drawing/2014/main" id="{0C20174D-F28D-4CAE-93B2-0D0E400083BD}"/>
                </a:ext>
              </a:extLst>
            </p:cNvPr>
            <p:cNvSpPr/>
            <p:nvPr/>
          </p:nvSpPr>
          <p:spPr>
            <a:xfrm>
              <a:off x="6409944" y="4839495"/>
              <a:ext cx="1691640" cy="187435"/>
            </a:xfrm>
            <a:prstGeom prst="roundRect">
              <a:avLst/>
            </a:prstGeom>
            <a:solidFill>
              <a:schemeClr val="tx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grpSp>
      <p:sp>
        <p:nvSpPr>
          <p:cNvPr id="42" name="TextBox 41">
            <a:extLst>
              <a:ext uri="{FF2B5EF4-FFF2-40B4-BE49-F238E27FC236}">
                <a16:creationId xmlns:a16="http://schemas.microsoft.com/office/drawing/2014/main" id="{CB1ACEF6-7F7E-4E82-9457-586B707A40BA}"/>
              </a:ext>
            </a:extLst>
          </p:cNvPr>
          <p:cNvSpPr txBox="1"/>
          <p:nvPr/>
        </p:nvSpPr>
        <p:spPr>
          <a:xfrm>
            <a:off x="6401796" y="2168936"/>
            <a:ext cx="6121682" cy="523220"/>
          </a:xfrm>
          <a:prstGeom prst="rect">
            <a:avLst/>
          </a:prstGeom>
          <a:noFill/>
        </p:spPr>
        <p:txBody>
          <a:bodyPr wrap="square" rtlCol="0">
            <a:spAutoFit/>
          </a:bodyPr>
          <a:lstStyle/>
          <a:p>
            <a:r>
              <a:rPr lang="en-US" altLang="ko-KR" sz="2800" dirty="0">
                <a:cs typeface="Arial" panose="020B0604020202020204" pitchFamily="34" charset="0"/>
              </a:rPr>
              <a:t>1. Move it around, get measurements</a:t>
            </a:r>
            <a:endParaRPr lang="ko-KR" altLang="en-US" sz="2800" dirty="0">
              <a:cs typeface="Arial" panose="020B0604020202020204" pitchFamily="34" charset="0"/>
            </a:endParaRPr>
          </a:p>
        </p:txBody>
      </p:sp>
      <p:sp>
        <p:nvSpPr>
          <p:cNvPr id="43" name="TextBox 42">
            <a:extLst>
              <a:ext uri="{FF2B5EF4-FFF2-40B4-BE49-F238E27FC236}">
                <a16:creationId xmlns:a16="http://schemas.microsoft.com/office/drawing/2014/main" id="{FACB3F2A-D6DA-4347-97D7-41DD9C46195C}"/>
              </a:ext>
            </a:extLst>
          </p:cNvPr>
          <p:cNvSpPr txBox="1"/>
          <p:nvPr/>
        </p:nvSpPr>
        <p:spPr>
          <a:xfrm>
            <a:off x="6401795" y="2717947"/>
            <a:ext cx="5955305" cy="523220"/>
          </a:xfrm>
          <a:prstGeom prst="rect">
            <a:avLst/>
          </a:prstGeom>
          <a:noFill/>
        </p:spPr>
        <p:txBody>
          <a:bodyPr wrap="square" rtlCol="0">
            <a:spAutoFit/>
          </a:bodyPr>
          <a:lstStyle/>
          <a:p>
            <a:r>
              <a:rPr lang="en-US" altLang="ko-KR" sz="2800" dirty="0">
                <a:cs typeface="Arial" panose="020B0604020202020204" pitchFamily="34" charset="0"/>
              </a:rPr>
              <a:t>2. Repeat for each content</a:t>
            </a:r>
            <a:endParaRPr lang="ko-KR" altLang="en-US" sz="2800" dirty="0">
              <a:cs typeface="Arial" panose="020B0604020202020204" pitchFamily="34" charset="0"/>
            </a:endParaRPr>
          </a:p>
        </p:txBody>
      </p:sp>
      <p:grpSp>
        <p:nvGrpSpPr>
          <p:cNvPr id="56" name="Group 67">
            <a:extLst>
              <a:ext uri="{FF2B5EF4-FFF2-40B4-BE49-F238E27FC236}">
                <a16:creationId xmlns:a16="http://schemas.microsoft.com/office/drawing/2014/main" id="{2ABC9FF2-7C2D-482D-A012-E7AB0A32FDCF}"/>
              </a:ext>
            </a:extLst>
          </p:cNvPr>
          <p:cNvGrpSpPr/>
          <p:nvPr/>
        </p:nvGrpSpPr>
        <p:grpSpPr>
          <a:xfrm>
            <a:off x="263973" y="319286"/>
            <a:ext cx="5526234" cy="4275165"/>
            <a:chOff x="263973" y="319286"/>
            <a:chExt cx="5526234" cy="4275165"/>
          </a:xfrm>
        </p:grpSpPr>
        <p:grpSp>
          <p:nvGrpSpPr>
            <p:cNvPr id="60" name="Group 29">
              <a:extLst>
                <a:ext uri="{FF2B5EF4-FFF2-40B4-BE49-F238E27FC236}">
                  <a16:creationId xmlns:a16="http://schemas.microsoft.com/office/drawing/2014/main" id="{6D1D04C7-32D1-46DE-86C1-DE9C7E2C8384}"/>
                </a:ext>
              </a:extLst>
            </p:cNvPr>
            <p:cNvGrpSpPr/>
            <p:nvPr/>
          </p:nvGrpSpPr>
          <p:grpSpPr>
            <a:xfrm>
              <a:off x="263973" y="319286"/>
              <a:ext cx="1569118" cy="2963416"/>
              <a:chOff x="1252528" y="2284247"/>
              <a:chExt cx="1569118" cy="2963416"/>
            </a:xfrm>
          </p:grpSpPr>
          <p:pic>
            <p:nvPicPr>
              <p:cNvPr id="65" name="그림 4">
                <a:extLst>
                  <a:ext uri="{FF2B5EF4-FFF2-40B4-BE49-F238E27FC236}">
                    <a16:creationId xmlns:a16="http://schemas.microsoft.com/office/drawing/2014/main" id="{94BC46ED-AFD5-4103-97F8-AE808C036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66" name="그림 6" descr="개체, 철물이(가) 표시된 사진&#10;&#10;높은 신뢰도로 생성된 설명">
                <a:extLst>
                  <a:ext uri="{FF2B5EF4-FFF2-40B4-BE49-F238E27FC236}">
                    <a16:creationId xmlns:a16="http://schemas.microsoft.com/office/drawing/2014/main" id="{D4FCD7D4-18A8-4009-A2FB-E85CB886AB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63" name="Straight Connector 36">
              <a:extLst>
                <a:ext uri="{FF2B5EF4-FFF2-40B4-BE49-F238E27FC236}">
                  <a16:creationId xmlns:a16="http://schemas.microsoft.com/office/drawing/2014/main" id="{14EB61E5-3BFC-4833-8183-A8ED2ADD75D0}"/>
                </a:ext>
              </a:extLst>
            </p:cNvPr>
            <p:cNvCxnSpPr>
              <a:cxnSpLocks/>
            </p:cNvCxnSpPr>
            <p:nvPr/>
          </p:nvCxnSpPr>
          <p:spPr>
            <a:xfrm>
              <a:off x="1497179" y="2421586"/>
              <a:ext cx="4293028" cy="2172865"/>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67" name="Group 68">
            <a:extLst>
              <a:ext uri="{FF2B5EF4-FFF2-40B4-BE49-F238E27FC236}">
                <a16:creationId xmlns:a16="http://schemas.microsoft.com/office/drawing/2014/main" id="{69F58C80-0968-43F0-B90D-32A0EFD8B4A4}"/>
              </a:ext>
            </a:extLst>
          </p:cNvPr>
          <p:cNvGrpSpPr/>
          <p:nvPr/>
        </p:nvGrpSpPr>
        <p:grpSpPr>
          <a:xfrm>
            <a:off x="2821646" y="319286"/>
            <a:ext cx="2968561" cy="4269252"/>
            <a:chOff x="2821646" y="319286"/>
            <a:chExt cx="2968561" cy="4269252"/>
          </a:xfrm>
        </p:grpSpPr>
        <p:grpSp>
          <p:nvGrpSpPr>
            <p:cNvPr id="73" name="Group 45">
              <a:extLst>
                <a:ext uri="{FF2B5EF4-FFF2-40B4-BE49-F238E27FC236}">
                  <a16:creationId xmlns:a16="http://schemas.microsoft.com/office/drawing/2014/main" id="{E47345AC-C682-4E0B-AEB2-CB48F35FC72E}"/>
                </a:ext>
              </a:extLst>
            </p:cNvPr>
            <p:cNvGrpSpPr/>
            <p:nvPr/>
          </p:nvGrpSpPr>
          <p:grpSpPr>
            <a:xfrm>
              <a:off x="2821646" y="319286"/>
              <a:ext cx="1569118" cy="2963416"/>
              <a:chOff x="1252528" y="2284247"/>
              <a:chExt cx="1569118" cy="2963416"/>
            </a:xfrm>
          </p:grpSpPr>
          <p:pic>
            <p:nvPicPr>
              <p:cNvPr id="76" name="그림 4">
                <a:extLst>
                  <a:ext uri="{FF2B5EF4-FFF2-40B4-BE49-F238E27FC236}">
                    <a16:creationId xmlns:a16="http://schemas.microsoft.com/office/drawing/2014/main" id="{00C13A67-3F7E-48EC-9B2C-88601AE04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77" name="그림 6" descr="개체, 철물이(가) 표시된 사진&#10;&#10;높은 신뢰도로 생성된 설명">
                <a:extLst>
                  <a:ext uri="{FF2B5EF4-FFF2-40B4-BE49-F238E27FC236}">
                    <a16:creationId xmlns:a16="http://schemas.microsoft.com/office/drawing/2014/main" id="{2E75804D-2C13-43EE-958B-4484F09FAC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74" name="Straight Connector 36">
              <a:extLst>
                <a:ext uri="{FF2B5EF4-FFF2-40B4-BE49-F238E27FC236}">
                  <a16:creationId xmlns:a16="http://schemas.microsoft.com/office/drawing/2014/main" id="{357AC35D-9E87-48F2-ABFD-8546559A855B}"/>
                </a:ext>
              </a:extLst>
            </p:cNvPr>
            <p:cNvCxnSpPr>
              <a:cxnSpLocks/>
            </p:cNvCxnSpPr>
            <p:nvPr/>
          </p:nvCxnSpPr>
          <p:spPr>
            <a:xfrm>
              <a:off x="3979593" y="2573409"/>
              <a:ext cx="1810614" cy="2015129"/>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78" name="Group 71">
            <a:extLst>
              <a:ext uri="{FF2B5EF4-FFF2-40B4-BE49-F238E27FC236}">
                <a16:creationId xmlns:a16="http://schemas.microsoft.com/office/drawing/2014/main" id="{29538449-5471-4B7C-B631-F540770D1EA1}"/>
              </a:ext>
            </a:extLst>
          </p:cNvPr>
          <p:cNvGrpSpPr/>
          <p:nvPr/>
        </p:nvGrpSpPr>
        <p:grpSpPr>
          <a:xfrm>
            <a:off x="2821646" y="3765418"/>
            <a:ext cx="2963160" cy="2963416"/>
            <a:chOff x="2821646" y="3765418"/>
            <a:chExt cx="2963160" cy="2963416"/>
          </a:xfrm>
        </p:grpSpPr>
        <p:grpSp>
          <p:nvGrpSpPr>
            <p:cNvPr id="79" name="Group 48">
              <a:extLst>
                <a:ext uri="{FF2B5EF4-FFF2-40B4-BE49-F238E27FC236}">
                  <a16:creationId xmlns:a16="http://schemas.microsoft.com/office/drawing/2014/main" id="{499E530F-C0FB-4001-A65A-B0DD727D185A}"/>
                </a:ext>
              </a:extLst>
            </p:cNvPr>
            <p:cNvGrpSpPr/>
            <p:nvPr/>
          </p:nvGrpSpPr>
          <p:grpSpPr>
            <a:xfrm>
              <a:off x="2821646" y="3765418"/>
              <a:ext cx="1569118" cy="2963416"/>
              <a:chOff x="1252528" y="2284247"/>
              <a:chExt cx="1569118" cy="2963416"/>
            </a:xfrm>
          </p:grpSpPr>
          <p:pic>
            <p:nvPicPr>
              <p:cNvPr id="82" name="그림 4">
                <a:extLst>
                  <a:ext uri="{FF2B5EF4-FFF2-40B4-BE49-F238E27FC236}">
                    <a16:creationId xmlns:a16="http://schemas.microsoft.com/office/drawing/2014/main" id="{211FB646-2FB6-45E1-A23B-F565386DB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83" name="그림 6" descr="개체, 철물이(가) 표시된 사진&#10;&#10;높은 신뢰도로 생성된 설명">
                <a:extLst>
                  <a:ext uri="{FF2B5EF4-FFF2-40B4-BE49-F238E27FC236}">
                    <a16:creationId xmlns:a16="http://schemas.microsoft.com/office/drawing/2014/main" id="{9FBE0873-D452-404E-88D9-3AD6C09D7B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81" name="Straight Connector 36">
              <a:extLst>
                <a:ext uri="{FF2B5EF4-FFF2-40B4-BE49-F238E27FC236}">
                  <a16:creationId xmlns:a16="http://schemas.microsoft.com/office/drawing/2014/main" id="{AA95E635-97BD-4EC5-ABE4-82CC0ED06373}"/>
                </a:ext>
              </a:extLst>
            </p:cNvPr>
            <p:cNvCxnSpPr>
              <a:cxnSpLocks/>
            </p:cNvCxnSpPr>
            <p:nvPr/>
          </p:nvCxnSpPr>
          <p:spPr>
            <a:xfrm flipV="1">
              <a:off x="4018850" y="4651086"/>
              <a:ext cx="1765956" cy="1320295"/>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84" name="Group 69">
            <a:extLst>
              <a:ext uri="{FF2B5EF4-FFF2-40B4-BE49-F238E27FC236}">
                <a16:creationId xmlns:a16="http://schemas.microsoft.com/office/drawing/2014/main" id="{21E2B24E-E6B2-4956-980C-589831973EBE}"/>
              </a:ext>
            </a:extLst>
          </p:cNvPr>
          <p:cNvGrpSpPr/>
          <p:nvPr/>
        </p:nvGrpSpPr>
        <p:grpSpPr>
          <a:xfrm>
            <a:off x="1252528" y="2284247"/>
            <a:ext cx="4562174" cy="2963416"/>
            <a:chOff x="1252528" y="2284247"/>
            <a:chExt cx="4562174" cy="2963416"/>
          </a:xfrm>
        </p:grpSpPr>
        <p:grpSp>
          <p:nvGrpSpPr>
            <p:cNvPr id="86" name="Group 1">
              <a:extLst>
                <a:ext uri="{FF2B5EF4-FFF2-40B4-BE49-F238E27FC236}">
                  <a16:creationId xmlns:a16="http://schemas.microsoft.com/office/drawing/2014/main" id="{4F5BB5FB-F818-4EB3-8750-112ADFAAE7F3}"/>
                </a:ext>
              </a:extLst>
            </p:cNvPr>
            <p:cNvGrpSpPr/>
            <p:nvPr/>
          </p:nvGrpSpPr>
          <p:grpSpPr>
            <a:xfrm>
              <a:off x="1252528" y="2284247"/>
              <a:ext cx="1569118" cy="2963416"/>
              <a:chOff x="1252528" y="2284247"/>
              <a:chExt cx="1569118" cy="2963416"/>
            </a:xfrm>
          </p:grpSpPr>
          <p:pic>
            <p:nvPicPr>
              <p:cNvPr id="88" name="그림 87">
                <a:extLst>
                  <a:ext uri="{FF2B5EF4-FFF2-40B4-BE49-F238E27FC236}">
                    <a16:creationId xmlns:a16="http://schemas.microsoft.com/office/drawing/2014/main" id="{F41B3E3C-2331-4AA0-AC27-5DF0AAE02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89" name="그림 88" descr="개체, 철물이(가) 표시된 사진&#10;&#10;높은 신뢰도로 생성된 설명">
                <a:extLst>
                  <a:ext uri="{FF2B5EF4-FFF2-40B4-BE49-F238E27FC236}">
                    <a16:creationId xmlns:a16="http://schemas.microsoft.com/office/drawing/2014/main" id="{D561F5E4-8AD5-44A0-B03B-D2A418A0D0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87" name="Straight Connector 36">
              <a:extLst>
                <a:ext uri="{FF2B5EF4-FFF2-40B4-BE49-F238E27FC236}">
                  <a16:creationId xmlns:a16="http://schemas.microsoft.com/office/drawing/2014/main" id="{33FFBB85-85B6-42EC-A32C-E61BA17E9114}"/>
                </a:ext>
              </a:extLst>
            </p:cNvPr>
            <p:cNvCxnSpPr>
              <a:cxnSpLocks/>
            </p:cNvCxnSpPr>
            <p:nvPr/>
          </p:nvCxnSpPr>
          <p:spPr>
            <a:xfrm>
              <a:off x="2580758" y="4415761"/>
              <a:ext cx="3233944" cy="19801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90" name="Group 70">
            <a:extLst>
              <a:ext uri="{FF2B5EF4-FFF2-40B4-BE49-F238E27FC236}">
                <a16:creationId xmlns:a16="http://schemas.microsoft.com/office/drawing/2014/main" id="{00CC0955-189D-4F43-8370-0479B0404CE7}"/>
              </a:ext>
            </a:extLst>
          </p:cNvPr>
          <p:cNvGrpSpPr/>
          <p:nvPr/>
        </p:nvGrpSpPr>
        <p:grpSpPr>
          <a:xfrm>
            <a:off x="232482" y="3765418"/>
            <a:ext cx="5552324" cy="2963416"/>
            <a:chOff x="232482" y="3765418"/>
            <a:chExt cx="5552324" cy="2963416"/>
          </a:xfrm>
        </p:grpSpPr>
        <p:grpSp>
          <p:nvGrpSpPr>
            <p:cNvPr id="91" name="Group 51">
              <a:extLst>
                <a:ext uri="{FF2B5EF4-FFF2-40B4-BE49-F238E27FC236}">
                  <a16:creationId xmlns:a16="http://schemas.microsoft.com/office/drawing/2014/main" id="{534CA99B-70BC-48AE-9335-97FDA5228FA4}"/>
                </a:ext>
              </a:extLst>
            </p:cNvPr>
            <p:cNvGrpSpPr/>
            <p:nvPr/>
          </p:nvGrpSpPr>
          <p:grpSpPr>
            <a:xfrm>
              <a:off x="232482" y="3765418"/>
              <a:ext cx="1569118" cy="2963416"/>
              <a:chOff x="1252528" y="2284247"/>
              <a:chExt cx="1569118" cy="2963416"/>
            </a:xfrm>
          </p:grpSpPr>
          <p:pic>
            <p:nvPicPr>
              <p:cNvPr id="94" name="그림 4">
                <a:extLst>
                  <a:ext uri="{FF2B5EF4-FFF2-40B4-BE49-F238E27FC236}">
                    <a16:creationId xmlns:a16="http://schemas.microsoft.com/office/drawing/2014/main" id="{46A0D8BC-167D-45BC-A1DF-27CD93B9D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95" name="그림 6" descr="개체, 철물이(가) 표시된 사진&#10;&#10;높은 신뢰도로 생성된 설명">
                <a:extLst>
                  <a:ext uri="{FF2B5EF4-FFF2-40B4-BE49-F238E27FC236}">
                    <a16:creationId xmlns:a16="http://schemas.microsoft.com/office/drawing/2014/main" id="{352C2573-A9FB-4AB0-B6CC-4EB9EB225B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92" name="Straight Connector 36">
              <a:extLst>
                <a:ext uri="{FF2B5EF4-FFF2-40B4-BE49-F238E27FC236}">
                  <a16:creationId xmlns:a16="http://schemas.microsoft.com/office/drawing/2014/main" id="{F0C4B0E5-DE04-479A-A4F5-69B291038F7A}"/>
                </a:ext>
              </a:extLst>
            </p:cNvPr>
            <p:cNvCxnSpPr>
              <a:cxnSpLocks/>
            </p:cNvCxnSpPr>
            <p:nvPr/>
          </p:nvCxnSpPr>
          <p:spPr>
            <a:xfrm flipV="1">
              <a:off x="1421920" y="4588538"/>
              <a:ext cx="4362886" cy="1390223"/>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 name="그룹 1">
            <a:extLst>
              <a:ext uri="{FF2B5EF4-FFF2-40B4-BE49-F238E27FC236}">
                <a16:creationId xmlns:a16="http://schemas.microsoft.com/office/drawing/2014/main" id="{C5D4A553-368B-4B62-B6FF-2A9543A4F52F}"/>
              </a:ext>
            </a:extLst>
          </p:cNvPr>
          <p:cNvGrpSpPr/>
          <p:nvPr/>
        </p:nvGrpSpPr>
        <p:grpSpPr>
          <a:xfrm>
            <a:off x="163042" y="664393"/>
            <a:ext cx="1123364" cy="2669479"/>
            <a:chOff x="163042" y="647988"/>
            <a:chExt cx="1123364" cy="2669479"/>
          </a:xfrm>
        </p:grpSpPr>
        <p:pic>
          <p:nvPicPr>
            <p:cNvPr id="44" name="Picture 38">
              <a:extLst>
                <a:ext uri="{FF2B5EF4-FFF2-40B4-BE49-F238E27FC236}">
                  <a16:creationId xmlns:a16="http://schemas.microsoft.com/office/drawing/2014/main" id="{19038591-F8F1-453F-A6CB-4CCE344C72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46" name="그림 6" descr="개체, 철물이(가) 표시된 사진&#10;&#10;높은 신뢰도로 생성된 설명">
              <a:extLst>
                <a:ext uri="{FF2B5EF4-FFF2-40B4-BE49-F238E27FC236}">
                  <a16:creationId xmlns:a16="http://schemas.microsoft.com/office/drawing/2014/main" id="{89D70137-BE71-4F69-9A79-5609E9C4BF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47" name="그룹 46">
            <a:extLst>
              <a:ext uri="{FF2B5EF4-FFF2-40B4-BE49-F238E27FC236}">
                <a16:creationId xmlns:a16="http://schemas.microsoft.com/office/drawing/2014/main" id="{8CE92C2A-F816-427F-A6FE-B3E56C805546}"/>
              </a:ext>
            </a:extLst>
          </p:cNvPr>
          <p:cNvGrpSpPr/>
          <p:nvPr/>
        </p:nvGrpSpPr>
        <p:grpSpPr>
          <a:xfrm>
            <a:off x="2723511" y="664393"/>
            <a:ext cx="1123364" cy="2669479"/>
            <a:chOff x="163042" y="647988"/>
            <a:chExt cx="1123364" cy="2669479"/>
          </a:xfrm>
        </p:grpSpPr>
        <p:pic>
          <p:nvPicPr>
            <p:cNvPr id="48" name="Picture 38">
              <a:extLst>
                <a:ext uri="{FF2B5EF4-FFF2-40B4-BE49-F238E27FC236}">
                  <a16:creationId xmlns:a16="http://schemas.microsoft.com/office/drawing/2014/main" id="{7BBC6D12-9CE9-4252-8521-CA4BAA35C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49" name="그림 6" descr="개체, 철물이(가) 표시된 사진&#10;&#10;높은 신뢰도로 생성된 설명">
              <a:extLst>
                <a:ext uri="{FF2B5EF4-FFF2-40B4-BE49-F238E27FC236}">
                  <a16:creationId xmlns:a16="http://schemas.microsoft.com/office/drawing/2014/main" id="{9C966445-FFDD-453C-B180-671CF13F8C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50" name="그룹 49">
            <a:extLst>
              <a:ext uri="{FF2B5EF4-FFF2-40B4-BE49-F238E27FC236}">
                <a16:creationId xmlns:a16="http://schemas.microsoft.com/office/drawing/2014/main" id="{2618FEDF-1D51-4ACF-B691-477940B2D4A5}"/>
              </a:ext>
            </a:extLst>
          </p:cNvPr>
          <p:cNvGrpSpPr/>
          <p:nvPr/>
        </p:nvGrpSpPr>
        <p:grpSpPr>
          <a:xfrm>
            <a:off x="1155998" y="2617027"/>
            <a:ext cx="1123364" cy="2669479"/>
            <a:chOff x="163042" y="647988"/>
            <a:chExt cx="1123364" cy="2669479"/>
          </a:xfrm>
        </p:grpSpPr>
        <p:pic>
          <p:nvPicPr>
            <p:cNvPr id="51" name="Picture 38">
              <a:extLst>
                <a:ext uri="{FF2B5EF4-FFF2-40B4-BE49-F238E27FC236}">
                  <a16:creationId xmlns:a16="http://schemas.microsoft.com/office/drawing/2014/main" id="{4F874874-24D4-457D-B49A-E300F3A6D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52" name="그림 6" descr="개체, 철물이(가) 표시된 사진&#10;&#10;높은 신뢰도로 생성된 설명">
              <a:extLst>
                <a:ext uri="{FF2B5EF4-FFF2-40B4-BE49-F238E27FC236}">
                  <a16:creationId xmlns:a16="http://schemas.microsoft.com/office/drawing/2014/main" id="{097DA179-6A27-4233-A2C7-EC404527C4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53" name="그룹 52">
            <a:extLst>
              <a:ext uri="{FF2B5EF4-FFF2-40B4-BE49-F238E27FC236}">
                <a16:creationId xmlns:a16="http://schemas.microsoft.com/office/drawing/2014/main" id="{8BDF94B7-DA87-4BBC-9488-04C88EFD4B24}"/>
              </a:ext>
            </a:extLst>
          </p:cNvPr>
          <p:cNvGrpSpPr/>
          <p:nvPr/>
        </p:nvGrpSpPr>
        <p:grpSpPr>
          <a:xfrm>
            <a:off x="125941" y="4147207"/>
            <a:ext cx="1123364" cy="2669479"/>
            <a:chOff x="163042" y="647988"/>
            <a:chExt cx="1123364" cy="2669479"/>
          </a:xfrm>
        </p:grpSpPr>
        <p:pic>
          <p:nvPicPr>
            <p:cNvPr id="54" name="Picture 38">
              <a:extLst>
                <a:ext uri="{FF2B5EF4-FFF2-40B4-BE49-F238E27FC236}">
                  <a16:creationId xmlns:a16="http://schemas.microsoft.com/office/drawing/2014/main" id="{B47337B0-A0A4-4D90-8FC7-525EAA888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55" name="그림 6" descr="개체, 철물이(가) 표시된 사진&#10;&#10;높은 신뢰도로 생성된 설명">
              <a:extLst>
                <a:ext uri="{FF2B5EF4-FFF2-40B4-BE49-F238E27FC236}">
                  <a16:creationId xmlns:a16="http://schemas.microsoft.com/office/drawing/2014/main" id="{4DA80BDF-EF7F-4FE6-87ED-6E0D5DDB32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57" name="그룹 56">
            <a:extLst>
              <a:ext uri="{FF2B5EF4-FFF2-40B4-BE49-F238E27FC236}">
                <a16:creationId xmlns:a16="http://schemas.microsoft.com/office/drawing/2014/main" id="{6877C63E-A4BB-4E1E-A9A0-5A2419CB0E7D}"/>
              </a:ext>
            </a:extLst>
          </p:cNvPr>
          <p:cNvGrpSpPr/>
          <p:nvPr/>
        </p:nvGrpSpPr>
        <p:grpSpPr>
          <a:xfrm>
            <a:off x="2728985" y="4103237"/>
            <a:ext cx="1123364" cy="2669479"/>
            <a:chOff x="163042" y="647988"/>
            <a:chExt cx="1123364" cy="2669479"/>
          </a:xfrm>
        </p:grpSpPr>
        <p:pic>
          <p:nvPicPr>
            <p:cNvPr id="58" name="Picture 38">
              <a:extLst>
                <a:ext uri="{FF2B5EF4-FFF2-40B4-BE49-F238E27FC236}">
                  <a16:creationId xmlns:a16="http://schemas.microsoft.com/office/drawing/2014/main" id="{EBB75FBC-E361-4064-875E-F72858510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59" name="그림 6" descr="개체, 철물이(가) 표시된 사진&#10;&#10;높은 신뢰도로 생성된 설명">
              <a:extLst>
                <a:ext uri="{FF2B5EF4-FFF2-40B4-BE49-F238E27FC236}">
                  <a16:creationId xmlns:a16="http://schemas.microsoft.com/office/drawing/2014/main" id="{4B1CA12E-7A3F-40B0-8BE4-48CE18B52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sp>
        <p:nvSpPr>
          <p:cNvPr id="61" name="TextBox 60">
            <a:extLst>
              <a:ext uri="{FF2B5EF4-FFF2-40B4-BE49-F238E27FC236}">
                <a16:creationId xmlns:a16="http://schemas.microsoft.com/office/drawing/2014/main" id="{A0563458-93A6-48AD-8F43-2B05BA1BD9F6}"/>
              </a:ext>
            </a:extLst>
          </p:cNvPr>
          <p:cNvSpPr txBox="1"/>
          <p:nvPr/>
        </p:nvSpPr>
        <p:spPr>
          <a:xfrm>
            <a:off x="175011" y="1908196"/>
            <a:ext cx="1043756" cy="461665"/>
          </a:xfrm>
          <a:prstGeom prst="rect">
            <a:avLst/>
          </a:prstGeom>
          <a:noFill/>
        </p:spPr>
        <p:txBody>
          <a:bodyPr wrap="square" rtlCol="0">
            <a:spAutoFit/>
          </a:bodyPr>
          <a:lstStyle/>
          <a:p>
            <a:pPr algn="ctr"/>
            <a:r>
              <a:rPr lang="en-US" sz="2400" b="1" dirty="0">
                <a:solidFill>
                  <a:schemeClr val="bg1"/>
                </a:solidFill>
              </a:rPr>
              <a:t>Fake</a:t>
            </a:r>
          </a:p>
        </p:txBody>
      </p:sp>
      <p:sp>
        <p:nvSpPr>
          <p:cNvPr id="64" name="TextBox 63">
            <a:extLst>
              <a:ext uri="{FF2B5EF4-FFF2-40B4-BE49-F238E27FC236}">
                <a16:creationId xmlns:a16="http://schemas.microsoft.com/office/drawing/2014/main" id="{63C94E5E-4DD5-4978-8B51-FAA0E0E68D7E}"/>
              </a:ext>
            </a:extLst>
          </p:cNvPr>
          <p:cNvSpPr txBox="1"/>
          <p:nvPr/>
        </p:nvSpPr>
        <p:spPr>
          <a:xfrm>
            <a:off x="2775560" y="1908196"/>
            <a:ext cx="1043756" cy="461665"/>
          </a:xfrm>
          <a:prstGeom prst="rect">
            <a:avLst/>
          </a:prstGeom>
          <a:noFill/>
        </p:spPr>
        <p:txBody>
          <a:bodyPr wrap="square" rtlCol="0">
            <a:spAutoFit/>
          </a:bodyPr>
          <a:lstStyle/>
          <a:p>
            <a:pPr algn="ctr"/>
            <a:r>
              <a:rPr lang="en-US" sz="2400" b="1" dirty="0">
                <a:solidFill>
                  <a:schemeClr val="bg1"/>
                </a:solidFill>
              </a:rPr>
              <a:t>Fake</a:t>
            </a:r>
          </a:p>
        </p:txBody>
      </p:sp>
      <p:sp>
        <p:nvSpPr>
          <p:cNvPr id="68" name="TextBox 67">
            <a:extLst>
              <a:ext uri="{FF2B5EF4-FFF2-40B4-BE49-F238E27FC236}">
                <a16:creationId xmlns:a16="http://schemas.microsoft.com/office/drawing/2014/main" id="{5FEB1CCE-8606-4468-9ED8-96D439C6230F}"/>
              </a:ext>
            </a:extLst>
          </p:cNvPr>
          <p:cNvSpPr txBox="1"/>
          <p:nvPr/>
        </p:nvSpPr>
        <p:spPr>
          <a:xfrm>
            <a:off x="175011" y="5407786"/>
            <a:ext cx="1043756" cy="461665"/>
          </a:xfrm>
          <a:prstGeom prst="rect">
            <a:avLst/>
          </a:prstGeom>
          <a:noFill/>
        </p:spPr>
        <p:txBody>
          <a:bodyPr wrap="square" rtlCol="0">
            <a:spAutoFit/>
          </a:bodyPr>
          <a:lstStyle/>
          <a:p>
            <a:pPr algn="ctr"/>
            <a:r>
              <a:rPr lang="en-US" sz="2400" b="1" dirty="0">
                <a:solidFill>
                  <a:schemeClr val="bg1"/>
                </a:solidFill>
              </a:rPr>
              <a:t>Fake</a:t>
            </a:r>
          </a:p>
        </p:txBody>
      </p:sp>
      <p:sp>
        <p:nvSpPr>
          <p:cNvPr id="69" name="TextBox 68">
            <a:extLst>
              <a:ext uri="{FF2B5EF4-FFF2-40B4-BE49-F238E27FC236}">
                <a16:creationId xmlns:a16="http://schemas.microsoft.com/office/drawing/2014/main" id="{85933E30-2808-4CB2-9DD6-31B9C9A1421A}"/>
              </a:ext>
            </a:extLst>
          </p:cNvPr>
          <p:cNvSpPr txBox="1"/>
          <p:nvPr/>
        </p:nvSpPr>
        <p:spPr>
          <a:xfrm>
            <a:off x="2775560" y="5407786"/>
            <a:ext cx="1043756" cy="461665"/>
          </a:xfrm>
          <a:prstGeom prst="rect">
            <a:avLst/>
          </a:prstGeom>
          <a:noFill/>
        </p:spPr>
        <p:txBody>
          <a:bodyPr wrap="square" rtlCol="0">
            <a:spAutoFit/>
          </a:bodyPr>
          <a:lstStyle/>
          <a:p>
            <a:pPr algn="ctr"/>
            <a:r>
              <a:rPr lang="en-US" sz="2400" b="1" dirty="0">
                <a:solidFill>
                  <a:schemeClr val="bg1"/>
                </a:solidFill>
              </a:rPr>
              <a:t>Fake</a:t>
            </a:r>
          </a:p>
        </p:txBody>
      </p:sp>
      <p:sp>
        <p:nvSpPr>
          <p:cNvPr id="70" name="TextBox 69">
            <a:extLst>
              <a:ext uri="{FF2B5EF4-FFF2-40B4-BE49-F238E27FC236}">
                <a16:creationId xmlns:a16="http://schemas.microsoft.com/office/drawing/2014/main" id="{FF17CA03-4D10-4822-9CBC-F6AF8B0AD0B9}"/>
              </a:ext>
            </a:extLst>
          </p:cNvPr>
          <p:cNvSpPr txBox="1"/>
          <p:nvPr/>
        </p:nvSpPr>
        <p:spPr>
          <a:xfrm>
            <a:off x="1202206" y="3893328"/>
            <a:ext cx="1043756" cy="461665"/>
          </a:xfrm>
          <a:prstGeom prst="rect">
            <a:avLst/>
          </a:prstGeom>
          <a:noFill/>
        </p:spPr>
        <p:txBody>
          <a:bodyPr wrap="square" rtlCol="0">
            <a:spAutoFit/>
          </a:bodyPr>
          <a:lstStyle/>
          <a:p>
            <a:pPr algn="ctr"/>
            <a:r>
              <a:rPr lang="en-US" sz="2400" b="1" dirty="0">
                <a:solidFill>
                  <a:schemeClr val="bg1"/>
                </a:solidFill>
              </a:rPr>
              <a:t>Fake</a:t>
            </a:r>
          </a:p>
        </p:txBody>
      </p:sp>
    </p:spTree>
    <p:extLst>
      <p:ext uri="{BB962C8B-B14F-4D97-AF65-F5344CB8AC3E}">
        <p14:creationId xmlns:p14="http://schemas.microsoft.com/office/powerpoint/2010/main" val="1882527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CB5922D-B31B-47EB-8079-D55ABD1CDEA9}"/>
              </a:ext>
            </a:extLst>
          </p:cNvPr>
          <p:cNvSpPr>
            <a:spLocks noGrp="1"/>
          </p:cNvSpPr>
          <p:nvPr>
            <p:ph type="title"/>
          </p:nvPr>
        </p:nvSpPr>
        <p:spPr/>
        <p:txBody>
          <a:bodyPr>
            <a:normAutofit/>
          </a:bodyPr>
          <a:lstStyle/>
          <a:p>
            <a:r>
              <a:rPr lang="en-US" altLang="ko-KR" dirty="0"/>
              <a:t>Trivial Solution</a:t>
            </a:r>
            <a:endParaRPr lang="en-US" dirty="0"/>
          </a:p>
        </p:txBody>
      </p:sp>
      <p:sp>
        <p:nvSpPr>
          <p:cNvPr id="42" name="TextBox 41">
            <a:extLst>
              <a:ext uri="{FF2B5EF4-FFF2-40B4-BE49-F238E27FC236}">
                <a16:creationId xmlns:a16="http://schemas.microsoft.com/office/drawing/2014/main" id="{CB1ACEF6-7F7E-4E82-9457-586B707A40BA}"/>
              </a:ext>
            </a:extLst>
          </p:cNvPr>
          <p:cNvSpPr txBox="1"/>
          <p:nvPr/>
        </p:nvSpPr>
        <p:spPr>
          <a:xfrm>
            <a:off x="6401796" y="2168936"/>
            <a:ext cx="5910909" cy="523220"/>
          </a:xfrm>
          <a:prstGeom prst="rect">
            <a:avLst/>
          </a:prstGeom>
          <a:noFill/>
        </p:spPr>
        <p:txBody>
          <a:bodyPr wrap="square" rtlCol="0">
            <a:spAutoFit/>
          </a:bodyPr>
          <a:lstStyle/>
          <a:p>
            <a:r>
              <a:rPr lang="en-US" altLang="ko-KR" sz="2800" dirty="0">
                <a:cs typeface="Arial" panose="020B0604020202020204" pitchFamily="34" charset="0"/>
              </a:rPr>
              <a:t>1. Move it around, get measurements</a:t>
            </a:r>
            <a:endParaRPr lang="ko-KR" altLang="en-US" sz="2800" dirty="0">
              <a:cs typeface="Arial" panose="020B0604020202020204" pitchFamily="34" charset="0"/>
            </a:endParaRPr>
          </a:p>
        </p:txBody>
      </p:sp>
      <p:sp>
        <p:nvSpPr>
          <p:cNvPr id="43" name="TextBox 42">
            <a:extLst>
              <a:ext uri="{FF2B5EF4-FFF2-40B4-BE49-F238E27FC236}">
                <a16:creationId xmlns:a16="http://schemas.microsoft.com/office/drawing/2014/main" id="{FACB3F2A-D6DA-4347-97D7-41DD9C46195C}"/>
              </a:ext>
            </a:extLst>
          </p:cNvPr>
          <p:cNvSpPr txBox="1"/>
          <p:nvPr/>
        </p:nvSpPr>
        <p:spPr>
          <a:xfrm>
            <a:off x="6401795" y="2717947"/>
            <a:ext cx="5510095" cy="523220"/>
          </a:xfrm>
          <a:prstGeom prst="rect">
            <a:avLst/>
          </a:prstGeom>
          <a:noFill/>
        </p:spPr>
        <p:txBody>
          <a:bodyPr wrap="square" rtlCol="0">
            <a:spAutoFit/>
          </a:bodyPr>
          <a:lstStyle/>
          <a:p>
            <a:r>
              <a:rPr lang="en-US" altLang="ko-KR" sz="2800" dirty="0">
                <a:cs typeface="Arial" panose="020B0604020202020204" pitchFamily="34" charset="0"/>
              </a:rPr>
              <a:t>2. Repeat for each content</a:t>
            </a:r>
            <a:endParaRPr lang="ko-KR" altLang="en-US" sz="2800" dirty="0">
              <a:cs typeface="Arial" panose="020B0604020202020204" pitchFamily="34" charset="0"/>
            </a:endParaRPr>
          </a:p>
        </p:txBody>
      </p:sp>
      <p:sp>
        <p:nvSpPr>
          <p:cNvPr id="56" name="TextBox 55">
            <a:extLst>
              <a:ext uri="{FF2B5EF4-FFF2-40B4-BE49-F238E27FC236}">
                <a16:creationId xmlns:a16="http://schemas.microsoft.com/office/drawing/2014/main" id="{E6600372-16E0-4B8B-A3E0-9F457886B31E}"/>
              </a:ext>
            </a:extLst>
          </p:cNvPr>
          <p:cNvSpPr txBox="1"/>
          <p:nvPr/>
        </p:nvSpPr>
        <p:spPr>
          <a:xfrm>
            <a:off x="6401795" y="3382721"/>
            <a:ext cx="5685167" cy="954107"/>
          </a:xfrm>
          <a:prstGeom prst="rect">
            <a:avLst/>
          </a:prstGeom>
          <a:noFill/>
        </p:spPr>
        <p:txBody>
          <a:bodyPr wrap="square" rtlCol="0">
            <a:spAutoFit/>
          </a:bodyPr>
          <a:lstStyle/>
          <a:p>
            <a:r>
              <a:rPr lang="en-US" altLang="ko-KR" sz="2800" dirty="0">
                <a:cs typeface="Arial" panose="020B0604020202020204" pitchFamily="34" charset="0"/>
              </a:rPr>
              <a:t>3. Repeat across different environments</a:t>
            </a:r>
            <a:endParaRPr lang="ko-KR" altLang="en-US" sz="2800" dirty="0">
              <a:cs typeface="Arial" panose="020B0604020202020204" pitchFamily="34" charset="0"/>
            </a:endParaRPr>
          </a:p>
        </p:txBody>
      </p:sp>
      <p:grpSp>
        <p:nvGrpSpPr>
          <p:cNvPr id="69" name="그룹 16">
            <a:extLst>
              <a:ext uri="{FF2B5EF4-FFF2-40B4-BE49-F238E27FC236}">
                <a16:creationId xmlns:a16="http://schemas.microsoft.com/office/drawing/2014/main" id="{5EB47F1F-777A-426C-B184-8023D81A6C4E}"/>
              </a:ext>
            </a:extLst>
          </p:cNvPr>
          <p:cNvGrpSpPr/>
          <p:nvPr/>
        </p:nvGrpSpPr>
        <p:grpSpPr>
          <a:xfrm>
            <a:off x="5427109" y="3541400"/>
            <a:ext cx="835954" cy="1489355"/>
            <a:chOff x="6409944" y="2491765"/>
            <a:chExt cx="1691640" cy="2535165"/>
          </a:xfrm>
        </p:grpSpPr>
        <p:sp>
          <p:nvSpPr>
            <p:cNvPr id="70" name="모서리가 둥근 직사각형 17">
              <a:extLst>
                <a:ext uri="{FF2B5EF4-FFF2-40B4-BE49-F238E27FC236}">
                  <a16:creationId xmlns:a16="http://schemas.microsoft.com/office/drawing/2014/main" id="{C75C6D5D-9107-4BF6-BDB8-B3DBF98BB756}"/>
                </a:ext>
              </a:extLst>
            </p:cNvPr>
            <p:cNvSpPr/>
            <p:nvPr/>
          </p:nvSpPr>
          <p:spPr>
            <a:xfrm>
              <a:off x="6940296" y="2491765"/>
              <a:ext cx="630936" cy="2441448"/>
            </a:xfrm>
            <a:prstGeom prst="roundRect">
              <a:avLst/>
            </a:prstGeom>
            <a:solidFill>
              <a:schemeClr val="tx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71" name="모서리가 둥근 직사각형 18">
              <a:extLst>
                <a:ext uri="{FF2B5EF4-FFF2-40B4-BE49-F238E27FC236}">
                  <a16:creationId xmlns:a16="http://schemas.microsoft.com/office/drawing/2014/main" id="{C6E22552-161D-4FCC-8DF9-E17A74FC90D3}"/>
                </a:ext>
              </a:extLst>
            </p:cNvPr>
            <p:cNvSpPr/>
            <p:nvPr/>
          </p:nvSpPr>
          <p:spPr>
            <a:xfrm>
              <a:off x="6409944" y="4839495"/>
              <a:ext cx="1691640" cy="187435"/>
            </a:xfrm>
            <a:prstGeom prst="roundRect">
              <a:avLst/>
            </a:prstGeom>
            <a:solidFill>
              <a:schemeClr val="tx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grpSp>
      <p:grpSp>
        <p:nvGrpSpPr>
          <p:cNvPr id="72" name="Group 67">
            <a:extLst>
              <a:ext uri="{FF2B5EF4-FFF2-40B4-BE49-F238E27FC236}">
                <a16:creationId xmlns:a16="http://schemas.microsoft.com/office/drawing/2014/main" id="{DA296B5C-F5DA-48DC-B9AB-11ADC43F9846}"/>
              </a:ext>
            </a:extLst>
          </p:cNvPr>
          <p:cNvGrpSpPr/>
          <p:nvPr/>
        </p:nvGrpSpPr>
        <p:grpSpPr>
          <a:xfrm>
            <a:off x="263973" y="319286"/>
            <a:ext cx="5526234" cy="4275165"/>
            <a:chOff x="263973" y="319286"/>
            <a:chExt cx="5526234" cy="4275165"/>
          </a:xfrm>
        </p:grpSpPr>
        <p:grpSp>
          <p:nvGrpSpPr>
            <p:cNvPr id="100" name="Group 29">
              <a:extLst>
                <a:ext uri="{FF2B5EF4-FFF2-40B4-BE49-F238E27FC236}">
                  <a16:creationId xmlns:a16="http://schemas.microsoft.com/office/drawing/2014/main" id="{53F0DEFD-254A-4041-AFAE-92D645A27A0C}"/>
                </a:ext>
              </a:extLst>
            </p:cNvPr>
            <p:cNvGrpSpPr/>
            <p:nvPr/>
          </p:nvGrpSpPr>
          <p:grpSpPr>
            <a:xfrm>
              <a:off x="263973" y="319286"/>
              <a:ext cx="1569118" cy="2963416"/>
              <a:chOff x="1252528" y="2284247"/>
              <a:chExt cx="1569118" cy="2963416"/>
            </a:xfrm>
          </p:grpSpPr>
          <p:pic>
            <p:nvPicPr>
              <p:cNvPr id="102" name="그림 4">
                <a:extLst>
                  <a:ext uri="{FF2B5EF4-FFF2-40B4-BE49-F238E27FC236}">
                    <a16:creationId xmlns:a16="http://schemas.microsoft.com/office/drawing/2014/main" id="{C90F3F34-E3F4-4B17-A066-45D157714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103" name="그림 6" descr="개체, 철물이(가) 표시된 사진&#10;&#10;높은 신뢰도로 생성된 설명">
                <a:extLst>
                  <a:ext uri="{FF2B5EF4-FFF2-40B4-BE49-F238E27FC236}">
                    <a16:creationId xmlns:a16="http://schemas.microsoft.com/office/drawing/2014/main" id="{88C2F8F9-FA07-4502-A25A-03EB3DFCB9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101" name="Straight Connector 36">
              <a:extLst>
                <a:ext uri="{FF2B5EF4-FFF2-40B4-BE49-F238E27FC236}">
                  <a16:creationId xmlns:a16="http://schemas.microsoft.com/office/drawing/2014/main" id="{ED05F43F-1162-4BA8-9BF4-32A8C7F36168}"/>
                </a:ext>
              </a:extLst>
            </p:cNvPr>
            <p:cNvCxnSpPr>
              <a:cxnSpLocks/>
            </p:cNvCxnSpPr>
            <p:nvPr/>
          </p:nvCxnSpPr>
          <p:spPr>
            <a:xfrm>
              <a:off x="1497179" y="2421586"/>
              <a:ext cx="4293028" cy="2172865"/>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4" name="Group 68">
            <a:extLst>
              <a:ext uri="{FF2B5EF4-FFF2-40B4-BE49-F238E27FC236}">
                <a16:creationId xmlns:a16="http://schemas.microsoft.com/office/drawing/2014/main" id="{9B90B67E-41AC-413C-BCB4-9AC32CD76DC8}"/>
              </a:ext>
            </a:extLst>
          </p:cNvPr>
          <p:cNvGrpSpPr/>
          <p:nvPr/>
        </p:nvGrpSpPr>
        <p:grpSpPr>
          <a:xfrm>
            <a:off x="2821646" y="319286"/>
            <a:ext cx="2968561" cy="4269252"/>
            <a:chOff x="2821646" y="319286"/>
            <a:chExt cx="2968561" cy="4269252"/>
          </a:xfrm>
        </p:grpSpPr>
        <p:grpSp>
          <p:nvGrpSpPr>
            <p:cNvPr id="105" name="Group 45">
              <a:extLst>
                <a:ext uri="{FF2B5EF4-FFF2-40B4-BE49-F238E27FC236}">
                  <a16:creationId xmlns:a16="http://schemas.microsoft.com/office/drawing/2014/main" id="{6EA47C0F-344E-486E-A446-4426B7657E07}"/>
                </a:ext>
              </a:extLst>
            </p:cNvPr>
            <p:cNvGrpSpPr/>
            <p:nvPr/>
          </p:nvGrpSpPr>
          <p:grpSpPr>
            <a:xfrm>
              <a:off x="2821646" y="319286"/>
              <a:ext cx="1569118" cy="2963416"/>
              <a:chOff x="1252528" y="2284247"/>
              <a:chExt cx="1569118" cy="2963416"/>
            </a:xfrm>
          </p:grpSpPr>
          <p:pic>
            <p:nvPicPr>
              <p:cNvPr id="107" name="그림 4">
                <a:extLst>
                  <a:ext uri="{FF2B5EF4-FFF2-40B4-BE49-F238E27FC236}">
                    <a16:creationId xmlns:a16="http://schemas.microsoft.com/office/drawing/2014/main" id="{C3BB04F5-6FDF-4918-AD26-59949FF93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108" name="그림 6" descr="개체, 철물이(가) 표시된 사진&#10;&#10;높은 신뢰도로 생성된 설명">
                <a:extLst>
                  <a:ext uri="{FF2B5EF4-FFF2-40B4-BE49-F238E27FC236}">
                    <a16:creationId xmlns:a16="http://schemas.microsoft.com/office/drawing/2014/main" id="{14A18002-6C8A-416E-99D8-028B2E6A6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106" name="Straight Connector 36">
              <a:extLst>
                <a:ext uri="{FF2B5EF4-FFF2-40B4-BE49-F238E27FC236}">
                  <a16:creationId xmlns:a16="http://schemas.microsoft.com/office/drawing/2014/main" id="{5318EBB3-42D1-42C0-BB0F-C5F689B4C3C3}"/>
                </a:ext>
              </a:extLst>
            </p:cNvPr>
            <p:cNvCxnSpPr>
              <a:cxnSpLocks/>
            </p:cNvCxnSpPr>
            <p:nvPr/>
          </p:nvCxnSpPr>
          <p:spPr>
            <a:xfrm>
              <a:off x="3979593" y="2573409"/>
              <a:ext cx="1810614" cy="2015129"/>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9" name="Group 71">
            <a:extLst>
              <a:ext uri="{FF2B5EF4-FFF2-40B4-BE49-F238E27FC236}">
                <a16:creationId xmlns:a16="http://schemas.microsoft.com/office/drawing/2014/main" id="{37CA0833-ECF8-4DA5-9195-718F244F33A8}"/>
              </a:ext>
            </a:extLst>
          </p:cNvPr>
          <p:cNvGrpSpPr/>
          <p:nvPr/>
        </p:nvGrpSpPr>
        <p:grpSpPr>
          <a:xfrm>
            <a:off x="2821646" y="3765418"/>
            <a:ext cx="2963160" cy="2963416"/>
            <a:chOff x="2821646" y="3765418"/>
            <a:chExt cx="2963160" cy="2963416"/>
          </a:xfrm>
        </p:grpSpPr>
        <p:grpSp>
          <p:nvGrpSpPr>
            <p:cNvPr id="110" name="Group 48">
              <a:extLst>
                <a:ext uri="{FF2B5EF4-FFF2-40B4-BE49-F238E27FC236}">
                  <a16:creationId xmlns:a16="http://schemas.microsoft.com/office/drawing/2014/main" id="{8957564B-9BD3-44EE-B4AF-3C31F795841B}"/>
                </a:ext>
              </a:extLst>
            </p:cNvPr>
            <p:cNvGrpSpPr/>
            <p:nvPr/>
          </p:nvGrpSpPr>
          <p:grpSpPr>
            <a:xfrm>
              <a:off x="2821646" y="3765418"/>
              <a:ext cx="1569118" cy="2963416"/>
              <a:chOff x="1252528" y="2284247"/>
              <a:chExt cx="1569118" cy="2963416"/>
            </a:xfrm>
          </p:grpSpPr>
          <p:pic>
            <p:nvPicPr>
              <p:cNvPr id="112" name="그림 4">
                <a:extLst>
                  <a:ext uri="{FF2B5EF4-FFF2-40B4-BE49-F238E27FC236}">
                    <a16:creationId xmlns:a16="http://schemas.microsoft.com/office/drawing/2014/main" id="{0F0E5472-9705-4DB9-996F-9723878E6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113" name="그림 6" descr="개체, 철물이(가) 표시된 사진&#10;&#10;높은 신뢰도로 생성된 설명">
                <a:extLst>
                  <a:ext uri="{FF2B5EF4-FFF2-40B4-BE49-F238E27FC236}">
                    <a16:creationId xmlns:a16="http://schemas.microsoft.com/office/drawing/2014/main" id="{6891F25E-F2F4-4F00-B790-CAC438950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111" name="Straight Connector 36">
              <a:extLst>
                <a:ext uri="{FF2B5EF4-FFF2-40B4-BE49-F238E27FC236}">
                  <a16:creationId xmlns:a16="http://schemas.microsoft.com/office/drawing/2014/main" id="{B69B6AD7-81C3-41F0-81F2-1E72511AF544}"/>
                </a:ext>
              </a:extLst>
            </p:cNvPr>
            <p:cNvCxnSpPr>
              <a:cxnSpLocks/>
            </p:cNvCxnSpPr>
            <p:nvPr/>
          </p:nvCxnSpPr>
          <p:spPr>
            <a:xfrm flipV="1">
              <a:off x="4018850" y="4651086"/>
              <a:ext cx="1765956" cy="1320295"/>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14" name="Group 69">
            <a:extLst>
              <a:ext uri="{FF2B5EF4-FFF2-40B4-BE49-F238E27FC236}">
                <a16:creationId xmlns:a16="http://schemas.microsoft.com/office/drawing/2014/main" id="{BAB64B80-0D7F-46F5-9E51-78546DAE8F54}"/>
              </a:ext>
            </a:extLst>
          </p:cNvPr>
          <p:cNvGrpSpPr/>
          <p:nvPr/>
        </p:nvGrpSpPr>
        <p:grpSpPr>
          <a:xfrm>
            <a:off x="1252528" y="2284247"/>
            <a:ext cx="4562174" cy="2963416"/>
            <a:chOff x="1252528" y="2284247"/>
            <a:chExt cx="4562174" cy="2963416"/>
          </a:xfrm>
        </p:grpSpPr>
        <p:grpSp>
          <p:nvGrpSpPr>
            <p:cNvPr id="115" name="Group 1">
              <a:extLst>
                <a:ext uri="{FF2B5EF4-FFF2-40B4-BE49-F238E27FC236}">
                  <a16:creationId xmlns:a16="http://schemas.microsoft.com/office/drawing/2014/main" id="{3D93ACDD-9571-491F-B330-EE58EBB16641}"/>
                </a:ext>
              </a:extLst>
            </p:cNvPr>
            <p:cNvGrpSpPr/>
            <p:nvPr/>
          </p:nvGrpSpPr>
          <p:grpSpPr>
            <a:xfrm>
              <a:off x="1252528" y="2284247"/>
              <a:ext cx="1569118" cy="2963416"/>
              <a:chOff x="1252528" y="2284247"/>
              <a:chExt cx="1569118" cy="2963416"/>
            </a:xfrm>
          </p:grpSpPr>
          <p:pic>
            <p:nvPicPr>
              <p:cNvPr id="117" name="그림 116">
                <a:extLst>
                  <a:ext uri="{FF2B5EF4-FFF2-40B4-BE49-F238E27FC236}">
                    <a16:creationId xmlns:a16="http://schemas.microsoft.com/office/drawing/2014/main" id="{05F0F4AE-F221-4217-BEC3-B91F2AADF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118" name="그림 117" descr="개체, 철물이(가) 표시된 사진&#10;&#10;높은 신뢰도로 생성된 설명">
                <a:extLst>
                  <a:ext uri="{FF2B5EF4-FFF2-40B4-BE49-F238E27FC236}">
                    <a16:creationId xmlns:a16="http://schemas.microsoft.com/office/drawing/2014/main" id="{6B60361E-7D74-490A-AE6E-93AFFEA422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116" name="Straight Connector 36">
              <a:extLst>
                <a:ext uri="{FF2B5EF4-FFF2-40B4-BE49-F238E27FC236}">
                  <a16:creationId xmlns:a16="http://schemas.microsoft.com/office/drawing/2014/main" id="{58266161-3BFD-4E0F-8A33-6A08CB0EABAE}"/>
                </a:ext>
              </a:extLst>
            </p:cNvPr>
            <p:cNvCxnSpPr>
              <a:cxnSpLocks/>
            </p:cNvCxnSpPr>
            <p:nvPr/>
          </p:nvCxnSpPr>
          <p:spPr>
            <a:xfrm>
              <a:off x="2580758" y="4415761"/>
              <a:ext cx="3233944" cy="19801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19" name="Group 70">
            <a:extLst>
              <a:ext uri="{FF2B5EF4-FFF2-40B4-BE49-F238E27FC236}">
                <a16:creationId xmlns:a16="http://schemas.microsoft.com/office/drawing/2014/main" id="{79259180-0174-4DE2-A76D-2FE30EE1606B}"/>
              </a:ext>
            </a:extLst>
          </p:cNvPr>
          <p:cNvGrpSpPr/>
          <p:nvPr/>
        </p:nvGrpSpPr>
        <p:grpSpPr>
          <a:xfrm>
            <a:off x="232482" y="3765418"/>
            <a:ext cx="5552324" cy="2963416"/>
            <a:chOff x="232482" y="3765418"/>
            <a:chExt cx="5552324" cy="2963416"/>
          </a:xfrm>
        </p:grpSpPr>
        <p:grpSp>
          <p:nvGrpSpPr>
            <p:cNvPr id="120" name="Group 51">
              <a:extLst>
                <a:ext uri="{FF2B5EF4-FFF2-40B4-BE49-F238E27FC236}">
                  <a16:creationId xmlns:a16="http://schemas.microsoft.com/office/drawing/2014/main" id="{E55354DF-E94C-43F7-94AC-E7603F5E1EA2}"/>
                </a:ext>
              </a:extLst>
            </p:cNvPr>
            <p:cNvGrpSpPr/>
            <p:nvPr/>
          </p:nvGrpSpPr>
          <p:grpSpPr>
            <a:xfrm>
              <a:off x="232482" y="3765418"/>
              <a:ext cx="1569118" cy="2963416"/>
              <a:chOff x="1252528" y="2284247"/>
              <a:chExt cx="1569118" cy="2963416"/>
            </a:xfrm>
          </p:grpSpPr>
          <p:pic>
            <p:nvPicPr>
              <p:cNvPr id="122" name="그림 4">
                <a:extLst>
                  <a:ext uri="{FF2B5EF4-FFF2-40B4-BE49-F238E27FC236}">
                    <a16:creationId xmlns:a16="http://schemas.microsoft.com/office/drawing/2014/main" id="{E688DFA4-51FD-4FEC-AC47-A9E27073C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123" name="그림 6" descr="개체, 철물이(가) 표시된 사진&#10;&#10;높은 신뢰도로 생성된 설명">
                <a:extLst>
                  <a:ext uri="{FF2B5EF4-FFF2-40B4-BE49-F238E27FC236}">
                    <a16:creationId xmlns:a16="http://schemas.microsoft.com/office/drawing/2014/main" id="{FAF88953-47D9-434F-997F-CC74E4BF91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121" name="Straight Connector 36">
              <a:extLst>
                <a:ext uri="{FF2B5EF4-FFF2-40B4-BE49-F238E27FC236}">
                  <a16:creationId xmlns:a16="http://schemas.microsoft.com/office/drawing/2014/main" id="{15E42C6D-F7E7-4AEA-9BBE-E18AF65A2A11}"/>
                </a:ext>
              </a:extLst>
            </p:cNvPr>
            <p:cNvCxnSpPr>
              <a:cxnSpLocks/>
            </p:cNvCxnSpPr>
            <p:nvPr/>
          </p:nvCxnSpPr>
          <p:spPr>
            <a:xfrm flipV="1">
              <a:off x="1421920" y="4588538"/>
              <a:ext cx="4362886" cy="1390223"/>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24" name="그룹 123">
            <a:extLst>
              <a:ext uri="{FF2B5EF4-FFF2-40B4-BE49-F238E27FC236}">
                <a16:creationId xmlns:a16="http://schemas.microsoft.com/office/drawing/2014/main" id="{D7FD0239-1F98-4D70-8EE5-4ADDEC82C745}"/>
              </a:ext>
            </a:extLst>
          </p:cNvPr>
          <p:cNvGrpSpPr/>
          <p:nvPr/>
        </p:nvGrpSpPr>
        <p:grpSpPr>
          <a:xfrm>
            <a:off x="163042" y="664393"/>
            <a:ext cx="1123364" cy="2669479"/>
            <a:chOff x="163042" y="647988"/>
            <a:chExt cx="1123364" cy="2669479"/>
          </a:xfrm>
        </p:grpSpPr>
        <p:pic>
          <p:nvPicPr>
            <p:cNvPr id="125" name="Picture 38">
              <a:extLst>
                <a:ext uri="{FF2B5EF4-FFF2-40B4-BE49-F238E27FC236}">
                  <a16:creationId xmlns:a16="http://schemas.microsoft.com/office/drawing/2014/main" id="{E4641D33-FEA6-46C9-95FE-897CEB86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126" name="그림 6" descr="개체, 철물이(가) 표시된 사진&#10;&#10;높은 신뢰도로 생성된 설명">
              <a:extLst>
                <a:ext uri="{FF2B5EF4-FFF2-40B4-BE49-F238E27FC236}">
                  <a16:creationId xmlns:a16="http://schemas.microsoft.com/office/drawing/2014/main" id="{EBF493C9-EBF4-465D-BFB0-C7C68E5533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127" name="그룹 126">
            <a:extLst>
              <a:ext uri="{FF2B5EF4-FFF2-40B4-BE49-F238E27FC236}">
                <a16:creationId xmlns:a16="http://schemas.microsoft.com/office/drawing/2014/main" id="{F7D99327-4C32-4453-88B6-38AD1E5115C8}"/>
              </a:ext>
            </a:extLst>
          </p:cNvPr>
          <p:cNvGrpSpPr/>
          <p:nvPr/>
        </p:nvGrpSpPr>
        <p:grpSpPr>
          <a:xfrm>
            <a:off x="2723511" y="664393"/>
            <a:ext cx="1123364" cy="2669479"/>
            <a:chOff x="163042" y="647988"/>
            <a:chExt cx="1123364" cy="2669479"/>
          </a:xfrm>
        </p:grpSpPr>
        <p:pic>
          <p:nvPicPr>
            <p:cNvPr id="128" name="Picture 38">
              <a:extLst>
                <a:ext uri="{FF2B5EF4-FFF2-40B4-BE49-F238E27FC236}">
                  <a16:creationId xmlns:a16="http://schemas.microsoft.com/office/drawing/2014/main" id="{9606C20B-57F1-424B-976F-7D6BCE244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129" name="그림 6" descr="개체, 철물이(가) 표시된 사진&#10;&#10;높은 신뢰도로 생성된 설명">
              <a:extLst>
                <a:ext uri="{FF2B5EF4-FFF2-40B4-BE49-F238E27FC236}">
                  <a16:creationId xmlns:a16="http://schemas.microsoft.com/office/drawing/2014/main" id="{132307B4-FE45-4C2C-8990-EEDE93207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130" name="그룹 129">
            <a:extLst>
              <a:ext uri="{FF2B5EF4-FFF2-40B4-BE49-F238E27FC236}">
                <a16:creationId xmlns:a16="http://schemas.microsoft.com/office/drawing/2014/main" id="{ED63F1FD-98A5-4E5A-B70A-5C4D6E8712C1}"/>
              </a:ext>
            </a:extLst>
          </p:cNvPr>
          <p:cNvGrpSpPr/>
          <p:nvPr/>
        </p:nvGrpSpPr>
        <p:grpSpPr>
          <a:xfrm>
            <a:off x="1155998" y="2617027"/>
            <a:ext cx="1123364" cy="2669479"/>
            <a:chOff x="163042" y="647988"/>
            <a:chExt cx="1123364" cy="2669479"/>
          </a:xfrm>
        </p:grpSpPr>
        <p:pic>
          <p:nvPicPr>
            <p:cNvPr id="131" name="Picture 38">
              <a:extLst>
                <a:ext uri="{FF2B5EF4-FFF2-40B4-BE49-F238E27FC236}">
                  <a16:creationId xmlns:a16="http://schemas.microsoft.com/office/drawing/2014/main" id="{269FB7F7-08B0-4995-B45D-9EE08EFD4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132" name="그림 6" descr="개체, 철물이(가) 표시된 사진&#10;&#10;높은 신뢰도로 생성된 설명">
              <a:extLst>
                <a:ext uri="{FF2B5EF4-FFF2-40B4-BE49-F238E27FC236}">
                  <a16:creationId xmlns:a16="http://schemas.microsoft.com/office/drawing/2014/main" id="{132D2E42-46BB-4EB3-BE87-81F0E94199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133" name="그룹 132">
            <a:extLst>
              <a:ext uri="{FF2B5EF4-FFF2-40B4-BE49-F238E27FC236}">
                <a16:creationId xmlns:a16="http://schemas.microsoft.com/office/drawing/2014/main" id="{4639CC21-F3EA-4F9F-A350-95639D3B09D4}"/>
              </a:ext>
            </a:extLst>
          </p:cNvPr>
          <p:cNvGrpSpPr/>
          <p:nvPr/>
        </p:nvGrpSpPr>
        <p:grpSpPr>
          <a:xfrm>
            <a:off x="125941" y="4147207"/>
            <a:ext cx="1123364" cy="2669479"/>
            <a:chOff x="163042" y="647988"/>
            <a:chExt cx="1123364" cy="2669479"/>
          </a:xfrm>
        </p:grpSpPr>
        <p:pic>
          <p:nvPicPr>
            <p:cNvPr id="134" name="Picture 38">
              <a:extLst>
                <a:ext uri="{FF2B5EF4-FFF2-40B4-BE49-F238E27FC236}">
                  <a16:creationId xmlns:a16="http://schemas.microsoft.com/office/drawing/2014/main" id="{D0258273-A5BA-4279-84C0-0429D44A63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135" name="그림 6" descr="개체, 철물이(가) 표시된 사진&#10;&#10;높은 신뢰도로 생성된 설명">
              <a:extLst>
                <a:ext uri="{FF2B5EF4-FFF2-40B4-BE49-F238E27FC236}">
                  <a16:creationId xmlns:a16="http://schemas.microsoft.com/office/drawing/2014/main" id="{E5273DA8-D6BB-4A4C-B34A-8A679263BD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136" name="그룹 135">
            <a:extLst>
              <a:ext uri="{FF2B5EF4-FFF2-40B4-BE49-F238E27FC236}">
                <a16:creationId xmlns:a16="http://schemas.microsoft.com/office/drawing/2014/main" id="{1536229F-2526-42EA-8B1A-8AB8AC4085E4}"/>
              </a:ext>
            </a:extLst>
          </p:cNvPr>
          <p:cNvGrpSpPr/>
          <p:nvPr/>
        </p:nvGrpSpPr>
        <p:grpSpPr>
          <a:xfrm>
            <a:off x="2728985" y="4103237"/>
            <a:ext cx="1123364" cy="2669479"/>
            <a:chOff x="163042" y="647988"/>
            <a:chExt cx="1123364" cy="2669479"/>
          </a:xfrm>
        </p:grpSpPr>
        <p:pic>
          <p:nvPicPr>
            <p:cNvPr id="137" name="Picture 38">
              <a:extLst>
                <a:ext uri="{FF2B5EF4-FFF2-40B4-BE49-F238E27FC236}">
                  <a16:creationId xmlns:a16="http://schemas.microsoft.com/office/drawing/2014/main" id="{211F424E-F382-49F0-AB64-EF8688DEFB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138" name="그림 6" descr="개체, 철물이(가) 표시된 사진&#10;&#10;높은 신뢰도로 생성된 설명">
              <a:extLst>
                <a:ext uri="{FF2B5EF4-FFF2-40B4-BE49-F238E27FC236}">
                  <a16:creationId xmlns:a16="http://schemas.microsoft.com/office/drawing/2014/main" id="{5E57345B-26AA-42FE-9AFD-5ACE95B4A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sp>
        <p:nvSpPr>
          <p:cNvPr id="139" name="TextBox 138">
            <a:extLst>
              <a:ext uri="{FF2B5EF4-FFF2-40B4-BE49-F238E27FC236}">
                <a16:creationId xmlns:a16="http://schemas.microsoft.com/office/drawing/2014/main" id="{C0D6F92E-776E-4806-A864-5C3478FA658F}"/>
              </a:ext>
            </a:extLst>
          </p:cNvPr>
          <p:cNvSpPr txBox="1"/>
          <p:nvPr/>
        </p:nvSpPr>
        <p:spPr>
          <a:xfrm>
            <a:off x="175011" y="1908196"/>
            <a:ext cx="1043756" cy="461665"/>
          </a:xfrm>
          <a:prstGeom prst="rect">
            <a:avLst/>
          </a:prstGeom>
          <a:noFill/>
        </p:spPr>
        <p:txBody>
          <a:bodyPr wrap="square" rtlCol="0">
            <a:spAutoFit/>
          </a:bodyPr>
          <a:lstStyle/>
          <a:p>
            <a:pPr algn="ctr"/>
            <a:r>
              <a:rPr lang="en-US" sz="2400" b="1" dirty="0">
                <a:solidFill>
                  <a:schemeClr val="bg1"/>
                </a:solidFill>
              </a:rPr>
              <a:t>Fake</a:t>
            </a:r>
          </a:p>
        </p:txBody>
      </p:sp>
      <p:sp>
        <p:nvSpPr>
          <p:cNvPr id="140" name="TextBox 139">
            <a:extLst>
              <a:ext uri="{FF2B5EF4-FFF2-40B4-BE49-F238E27FC236}">
                <a16:creationId xmlns:a16="http://schemas.microsoft.com/office/drawing/2014/main" id="{6D69920F-6118-4191-BACA-45CE9FE53926}"/>
              </a:ext>
            </a:extLst>
          </p:cNvPr>
          <p:cNvSpPr txBox="1"/>
          <p:nvPr/>
        </p:nvSpPr>
        <p:spPr>
          <a:xfrm>
            <a:off x="2775560" y="1908196"/>
            <a:ext cx="1043756" cy="461665"/>
          </a:xfrm>
          <a:prstGeom prst="rect">
            <a:avLst/>
          </a:prstGeom>
          <a:noFill/>
        </p:spPr>
        <p:txBody>
          <a:bodyPr wrap="square" rtlCol="0">
            <a:spAutoFit/>
          </a:bodyPr>
          <a:lstStyle/>
          <a:p>
            <a:pPr algn="ctr"/>
            <a:r>
              <a:rPr lang="en-US" sz="2400" b="1" dirty="0">
                <a:solidFill>
                  <a:schemeClr val="bg1"/>
                </a:solidFill>
              </a:rPr>
              <a:t>Fake</a:t>
            </a:r>
          </a:p>
        </p:txBody>
      </p:sp>
      <p:sp>
        <p:nvSpPr>
          <p:cNvPr id="141" name="TextBox 140">
            <a:extLst>
              <a:ext uri="{FF2B5EF4-FFF2-40B4-BE49-F238E27FC236}">
                <a16:creationId xmlns:a16="http://schemas.microsoft.com/office/drawing/2014/main" id="{7807CCD1-00D0-4769-A2B6-9E7298F927CE}"/>
              </a:ext>
            </a:extLst>
          </p:cNvPr>
          <p:cNvSpPr txBox="1"/>
          <p:nvPr/>
        </p:nvSpPr>
        <p:spPr>
          <a:xfrm>
            <a:off x="175011" y="5407786"/>
            <a:ext cx="1043756" cy="461665"/>
          </a:xfrm>
          <a:prstGeom prst="rect">
            <a:avLst/>
          </a:prstGeom>
          <a:noFill/>
        </p:spPr>
        <p:txBody>
          <a:bodyPr wrap="square" rtlCol="0">
            <a:spAutoFit/>
          </a:bodyPr>
          <a:lstStyle/>
          <a:p>
            <a:pPr algn="ctr"/>
            <a:r>
              <a:rPr lang="en-US" sz="2400" b="1" dirty="0">
                <a:solidFill>
                  <a:schemeClr val="bg1"/>
                </a:solidFill>
              </a:rPr>
              <a:t>Fake</a:t>
            </a:r>
          </a:p>
        </p:txBody>
      </p:sp>
      <p:sp>
        <p:nvSpPr>
          <p:cNvPr id="142" name="TextBox 141">
            <a:extLst>
              <a:ext uri="{FF2B5EF4-FFF2-40B4-BE49-F238E27FC236}">
                <a16:creationId xmlns:a16="http://schemas.microsoft.com/office/drawing/2014/main" id="{593575E9-4961-458B-9740-0C00531C624C}"/>
              </a:ext>
            </a:extLst>
          </p:cNvPr>
          <p:cNvSpPr txBox="1"/>
          <p:nvPr/>
        </p:nvSpPr>
        <p:spPr>
          <a:xfrm>
            <a:off x="2775560" y="5407786"/>
            <a:ext cx="1043756" cy="461665"/>
          </a:xfrm>
          <a:prstGeom prst="rect">
            <a:avLst/>
          </a:prstGeom>
          <a:noFill/>
        </p:spPr>
        <p:txBody>
          <a:bodyPr wrap="square" rtlCol="0">
            <a:spAutoFit/>
          </a:bodyPr>
          <a:lstStyle/>
          <a:p>
            <a:pPr algn="ctr"/>
            <a:r>
              <a:rPr lang="en-US" sz="2400" b="1" dirty="0">
                <a:solidFill>
                  <a:schemeClr val="bg1"/>
                </a:solidFill>
              </a:rPr>
              <a:t>Fake</a:t>
            </a:r>
          </a:p>
        </p:txBody>
      </p:sp>
      <p:sp>
        <p:nvSpPr>
          <p:cNvPr id="143" name="TextBox 142">
            <a:extLst>
              <a:ext uri="{FF2B5EF4-FFF2-40B4-BE49-F238E27FC236}">
                <a16:creationId xmlns:a16="http://schemas.microsoft.com/office/drawing/2014/main" id="{1100BBC2-872E-484E-B506-6A1A514C48A9}"/>
              </a:ext>
            </a:extLst>
          </p:cNvPr>
          <p:cNvSpPr txBox="1"/>
          <p:nvPr/>
        </p:nvSpPr>
        <p:spPr>
          <a:xfrm>
            <a:off x="1202206" y="3893328"/>
            <a:ext cx="1043756" cy="461665"/>
          </a:xfrm>
          <a:prstGeom prst="rect">
            <a:avLst/>
          </a:prstGeom>
          <a:noFill/>
        </p:spPr>
        <p:txBody>
          <a:bodyPr wrap="square" rtlCol="0">
            <a:spAutoFit/>
          </a:bodyPr>
          <a:lstStyle/>
          <a:p>
            <a:pPr algn="ctr"/>
            <a:r>
              <a:rPr lang="en-US" sz="2400" b="1" dirty="0">
                <a:solidFill>
                  <a:schemeClr val="bg1"/>
                </a:solidFill>
              </a:rPr>
              <a:t>Fake</a:t>
            </a:r>
          </a:p>
        </p:txBody>
      </p:sp>
    </p:spTree>
    <p:extLst>
      <p:ext uri="{BB962C8B-B14F-4D97-AF65-F5344CB8AC3E}">
        <p14:creationId xmlns:p14="http://schemas.microsoft.com/office/powerpoint/2010/main" val="2745445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33F72F-885D-428E-872F-214126559F99}"/>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a:stretch/>
        </p:blipFill>
        <p:spPr>
          <a:xfrm>
            <a:off x="6072877" y="3926858"/>
            <a:ext cx="6119123" cy="2931143"/>
          </a:xfrm>
          <a:prstGeom prst="rect">
            <a:avLst/>
          </a:prstGeom>
        </p:spPr>
      </p:pic>
      <p:pic>
        <p:nvPicPr>
          <p:cNvPr id="60" name="Picture 59">
            <a:extLst>
              <a:ext uri="{FF2B5EF4-FFF2-40B4-BE49-F238E27FC236}">
                <a16:creationId xmlns:a16="http://schemas.microsoft.com/office/drawing/2014/main" id="{4227A17F-C7A9-46BA-9E30-478F428A73A4}"/>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1127" y="1022594"/>
            <a:ext cx="6054131" cy="2909326"/>
          </a:xfrm>
          <a:prstGeom prst="rect">
            <a:avLst/>
          </a:prstGeom>
        </p:spPr>
      </p:pic>
      <p:pic>
        <p:nvPicPr>
          <p:cNvPr id="62" name="Picture 61">
            <a:extLst>
              <a:ext uri="{FF2B5EF4-FFF2-40B4-BE49-F238E27FC236}">
                <a16:creationId xmlns:a16="http://schemas.microsoft.com/office/drawing/2014/main" id="{36E19D48-80B4-40D6-8792-044CDBF6839D}"/>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6072877" y="1017533"/>
            <a:ext cx="6119123" cy="2909325"/>
          </a:xfrm>
          <a:prstGeom prst="rect">
            <a:avLst/>
          </a:prstGeom>
        </p:spPr>
      </p:pic>
      <p:pic>
        <p:nvPicPr>
          <p:cNvPr id="63" name="Picture 62">
            <a:extLst>
              <a:ext uri="{FF2B5EF4-FFF2-40B4-BE49-F238E27FC236}">
                <a16:creationId xmlns:a16="http://schemas.microsoft.com/office/drawing/2014/main" id="{C93CA892-7640-426F-B72A-B0A2D9E635EE}"/>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 y="3928662"/>
            <a:ext cx="6074320" cy="2929337"/>
          </a:xfrm>
          <a:prstGeom prst="rect">
            <a:avLst/>
          </a:prstGeom>
        </p:spPr>
      </p:pic>
      <p:sp>
        <p:nvSpPr>
          <p:cNvPr id="8" name="Title 7">
            <a:extLst>
              <a:ext uri="{FF2B5EF4-FFF2-40B4-BE49-F238E27FC236}">
                <a16:creationId xmlns:a16="http://schemas.microsoft.com/office/drawing/2014/main" id="{ACB5922D-B31B-47EB-8079-D55ABD1CDEA9}"/>
              </a:ext>
            </a:extLst>
          </p:cNvPr>
          <p:cNvSpPr>
            <a:spLocks noGrp="1"/>
          </p:cNvSpPr>
          <p:nvPr>
            <p:ph type="title"/>
          </p:nvPr>
        </p:nvSpPr>
        <p:spPr/>
        <p:txBody>
          <a:bodyPr>
            <a:normAutofit/>
          </a:bodyPr>
          <a:lstStyle/>
          <a:p>
            <a:r>
              <a:rPr lang="en-US" altLang="ko-KR" dirty="0"/>
              <a:t>Trivial Solution</a:t>
            </a:r>
            <a:endParaRPr lang="en-US" dirty="0"/>
          </a:p>
        </p:txBody>
      </p:sp>
      <p:sp>
        <p:nvSpPr>
          <p:cNvPr id="6" name="Rectangle 5">
            <a:extLst>
              <a:ext uri="{FF2B5EF4-FFF2-40B4-BE49-F238E27FC236}">
                <a16:creationId xmlns:a16="http://schemas.microsoft.com/office/drawing/2014/main" id="{773F08AF-E8F3-4093-B88E-0DE6583399F4}"/>
              </a:ext>
            </a:extLst>
          </p:cNvPr>
          <p:cNvSpPr/>
          <p:nvPr/>
        </p:nvSpPr>
        <p:spPr>
          <a:xfrm>
            <a:off x="-3679" y="1017533"/>
            <a:ext cx="1911771" cy="53442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Supermarket</a:t>
            </a:r>
          </a:p>
        </p:txBody>
      </p:sp>
      <p:sp>
        <p:nvSpPr>
          <p:cNvPr id="173" name="Rectangle 172">
            <a:extLst>
              <a:ext uri="{FF2B5EF4-FFF2-40B4-BE49-F238E27FC236}">
                <a16:creationId xmlns:a16="http://schemas.microsoft.com/office/drawing/2014/main" id="{1533CE6F-0006-47C0-BC73-C64F52228C2F}"/>
              </a:ext>
            </a:extLst>
          </p:cNvPr>
          <p:cNvSpPr/>
          <p:nvPr/>
        </p:nvSpPr>
        <p:spPr>
          <a:xfrm>
            <a:off x="6080064" y="1017533"/>
            <a:ext cx="1911771" cy="53442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Kitchen</a:t>
            </a:r>
          </a:p>
        </p:txBody>
      </p:sp>
      <p:sp>
        <p:nvSpPr>
          <p:cNvPr id="174" name="Rectangle 173">
            <a:extLst>
              <a:ext uri="{FF2B5EF4-FFF2-40B4-BE49-F238E27FC236}">
                <a16:creationId xmlns:a16="http://schemas.microsoft.com/office/drawing/2014/main" id="{F4D10EB7-BB32-4DB4-A5BA-2E47DAEE3975}"/>
              </a:ext>
            </a:extLst>
          </p:cNvPr>
          <p:cNvSpPr/>
          <p:nvPr/>
        </p:nvSpPr>
        <p:spPr>
          <a:xfrm>
            <a:off x="-3679" y="3925742"/>
            <a:ext cx="1911771" cy="53442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Living Room</a:t>
            </a:r>
          </a:p>
        </p:txBody>
      </p:sp>
      <p:sp>
        <p:nvSpPr>
          <p:cNvPr id="175" name="Rectangle 174">
            <a:extLst>
              <a:ext uri="{FF2B5EF4-FFF2-40B4-BE49-F238E27FC236}">
                <a16:creationId xmlns:a16="http://schemas.microsoft.com/office/drawing/2014/main" id="{E31F9714-C331-443A-90F8-9FA722F8B5C6}"/>
              </a:ext>
            </a:extLst>
          </p:cNvPr>
          <p:cNvSpPr/>
          <p:nvPr/>
        </p:nvSpPr>
        <p:spPr>
          <a:xfrm>
            <a:off x="6080064" y="3925742"/>
            <a:ext cx="1911771" cy="53442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Cafe</a:t>
            </a:r>
          </a:p>
        </p:txBody>
      </p:sp>
      <p:grpSp>
        <p:nvGrpSpPr>
          <p:cNvPr id="2" name="그룹 1">
            <a:extLst>
              <a:ext uri="{FF2B5EF4-FFF2-40B4-BE49-F238E27FC236}">
                <a16:creationId xmlns:a16="http://schemas.microsoft.com/office/drawing/2014/main" id="{6FB7FADE-99E9-4064-8A07-82E89D726959}"/>
              </a:ext>
            </a:extLst>
          </p:cNvPr>
          <p:cNvGrpSpPr/>
          <p:nvPr/>
        </p:nvGrpSpPr>
        <p:grpSpPr>
          <a:xfrm>
            <a:off x="2317598" y="1198135"/>
            <a:ext cx="2152807" cy="2279187"/>
            <a:chOff x="125941" y="319286"/>
            <a:chExt cx="6137122" cy="6497400"/>
          </a:xfrm>
        </p:grpSpPr>
        <p:grpSp>
          <p:nvGrpSpPr>
            <p:cNvPr id="279" name="그룹 16">
              <a:extLst>
                <a:ext uri="{FF2B5EF4-FFF2-40B4-BE49-F238E27FC236}">
                  <a16:creationId xmlns:a16="http://schemas.microsoft.com/office/drawing/2014/main" id="{6113F1EC-AA9C-42F2-8876-654EB0504F76}"/>
                </a:ext>
              </a:extLst>
            </p:cNvPr>
            <p:cNvGrpSpPr/>
            <p:nvPr/>
          </p:nvGrpSpPr>
          <p:grpSpPr>
            <a:xfrm>
              <a:off x="5427109" y="3541400"/>
              <a:ext cx="835954" cy="1489355"/>
              <a:chOff x="6409944" y="2491765"/>
              <a:chExt cx="1691640" cy="2535165"/>
            </a:xfrm>
          </p:grpSpPr>
          <p:sp>
            <p:nvSpPr>
              <p:cNvPr id="280" name="모서리가 둥근 직사각형 17">
                <a:extLst>
                  <a:ext uri="{FF2B5EF4-FFF2-40B4-BE49-F238E27FC236}">
                    <a16:creationId xmlns:a16="http://schemas.microsoft.com/office/drawing/2014/main" id="{2E99E7F7-E64F-4837-B180-F3990B0C83AE}"/>
                  </a:ext>
                </a:extLst>
              </p:cNvPr>
              <p:cNvSpPr/>
              <p:nvPr/>
            </p:nvSpPr>
            <p:spPr>
              <a:xfrm>
                <a:off x="6940296" y="2491765"/>
                <a:ext cx="630936" cy="2441448"/>
              </a:xfrm>
              <a:prstGeom prst="roundRect">
                <a:avLst/>
              </a:prstGeom>
              <a:solidFill>
                <a:schemeClr val="tx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281" name="모서리가 둥근 직사각형 18">
                <a:extLst>
                  <a:ext uri="{FF2B5EF4-FFF2-40B4-BE49-F238E27FC236}">
                    <a16:creationId xmlns:a16="http://schemas.microsoft.com/office/drawing/2014/main" id="{4F9A2748-E9D2-4B10-B396-02A76644F1BB}"/>
                  </a:ext>
                </a:extLst>
              </p:cNvPr>
              <p:cNvSpPr/>
              <p:nvPr/>
            </p:nvSpPr>
            <p:spPr>
              <a:xfrm>
                <a:off x="6409944" y="4839495"/>
                <a:ext cx="1691640" cy="187435"/>
              </a:xfrm>
              <a:prstGeom prst="roundRect">
                <a:avLst/>
              </a:prstGeom>
              <a:solidFill>
                <a:schemeClr val="tx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grpSp>
        <p:grpSp>
          <p:nvGrpSpPr>
            <p:cNvPr id="282" name="Group 67">
              <a:extLst>
                <a:ext uri="{FF2B5EF4-FFF2-40B4-BE49-F238E27FC236}">
                  <a16:creationId xmlns:a16="http://schemas.microsoft.com/office/drawing/2014/main" id="{8A5DC02F-BD7B-4B79-9A3E-9388D05E1C92}"/>
                </a:ext>
              </a:extLst>
            </p:cNvPr>
            <p:cNvGrpSpPr/>
            <p:nvPr/>
          </p:nvGrpSpPr>
          <p:grpSpPr>
            <a:xfrm>
              <a:off x="263973" y="319286"/>
              <a:ext cx="5526234" cy="4275165"/>
              <a:chOff x="263973" y="319286"/>
              <a:chExt cx="5526234" cy="4275165"/>
            </a:xfrm>
          </p:grpSpPr>
          <p:grpSp>
            <p:nvGrpSpPr>
              <p:cNvPr id="283" name="Group 29">
                <a:extLst>
                  <a:ext uri="{FF2B5EF4-FFF2-40B4-BE49-F238E27FC236}">
                    <a16:creationId xmlns:a16="http://schemas.microsoft.com/office/drawing/2014/main" id="{250345F6-2BAE-4EDE-A3BA-9B8345271234}"/>
                  </a:ext>
                </a:extLst>
              </p:cNvPr>
              <p:cNvGrpSpPr/>
              <p:nvPr/>
            </p:nvGrpSpPr>
            <p:grpSpPr>
              <a:xfrm>
                <a:off x="263973" y="319286"/>
                <a:ext cx="1569118" cy="2963416"/>
                <a:chOff x="1252528" y="2284247"/>
                <a:chExt cx="1569118" cy="2963416"/>
              </a:xfrm>
            </p:grpSpPr>
            <p:pic>
              <p:nvPicPr>
                <p:cNvPr id="285" name="그림 4">
                  <a:extLst>
                    <a:ext uri="{FF2B5EF4-FFF2-40B4-BE49-F238E27FC236}">
                      <a16:creationId xmlns:a16="http://schemas.microsoft.com/office/drawing/2014/main" id="{D433E26A-7C4D-406D-AE5F-2466807E10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286" name="그림 6" descr="개체, 철물이(가) 표시된 사진&#10;&#10;높은 신뢰도로 생성된 설명">
                  <a:extLst>
                    <a:ext uri="{FF2B5EF4-FFF2-40B4-BE49-F238E27FC236}">
                      <a16:creationId xmlns:a16="http://schemas.microsoft.com/office/drawing/2014/main" id="{39F04727-147E-4D41-973B-8759880DD9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284" name="Straight Connector 36">
                <a:extLst>
                  <a:ext uri="{FF2B5EF4-FFF2-40B4-BE49-F238E27FC236}">
                    <a16:creationId xmlns:a16="http://schemas.microsoft.com/office/drawing/2014/main" id="{8E9D68FF-6D22-4A15-BC82-F3D5D7B19ED4}"/>
                  </a:ext>
                </a:extLst>
              </p:cNvPr>
              <p:cNvCxnSpPr>
                <a:cxnSpLocks/>
              </p:cNvCxnSpPr>
              <p:nvPr/>
            </p:nvCxnSpPr>
            <p:spPr>
              <a:xfrm>
                <a:off x="1497179" y="2421586"/>
                <a:ext cx="4293028" cy="2172865"/>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87" name="Group 68">
              <a:extLst>
                <a:ext uri="{FF2B5EF4-FFF2-40B4-BE49-F238E27FC236}">
                  <a16:creationId xmlns:a16="http://schemas.microsoft.com/office/drawing/2014/main" id="{A5F78A8E-A82F-42D1-B8BA-86A66B664427}"/>
                </a:ext>
              </a:extLst>
            </p:cNvPr>
            <p:cNvGrpSpPr/>
            <p:nvPr/>
          </p:nvGrpSpPr>
          <p:grpSpPr>
            <a:xfrm>
              <a:off x="2821646" y="319286"/>
              <a:ext cx="2968561" cy="4269252"/>
              <a:chOff x="2821646" y="319286"/>
              <a:chExt cx="2968561" cy="4269252"/>
            </a:xfrm>
          </p:grpSpPr>
          <p:grpSp>
            <p:nvGrpSpPr>
              <p:cNvPr id="288" name="Group 45">
                <a:extLst>
                  <a:ext uri="{FF2B5EF4-FFF2-40B4-BE49-F238E27FC236}">
                    <a16:creationId xmlns:a16="http://schemas.microsoft.com/office/drawing/2014/main" id="{063ADC1D-FDB3-495E-A10B-84968B625040}"/>
                  </a:ext>
                </a:extLst>
              </p:cNvPr>
              <p:cNvGrpSpPr/>
              <p:nvPr/>
            </p:nvGrpSpPr>
            <p:grpSpPr>
              <a:xfrm>
                <a:off x="2821646" y="319286"/>
                <a:ext cx="1569118" cy="2963416"/>
                <a:chOff x="1252528" y="2284247"/>
                <a:chExt cx="1569118" cy="2963416"/>
              </a:xfrm>
            </p:grpSpPr>
            <p:pic>
              <p:nvPicPr>
                <p:cNvPr id="290" name="그림 4">
                  <a:extLst>
                    <a:ext uri="{FF2B5EF4-FFF2-40B4-BE49-F238E27FC236}">
                      <a16:creationId xmlns:a16="http://schemas.microsoft.com/office/drawing/2014/main" id="{397F99BD-BE41-4A5A-B72C-D696D41DB5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291" name="그림 6" descr="개체, 철물이(가) 표시된 사진&#10;&#10;높은 신뢰도로 생성된 설명">
                  <a:extLst>
                    <a:ext uri="{FF2B5EF4-FFF2-40B4-BE49-F238E27FC236}">
                      <a16:creationId xmlns:a16="http://schemas.microsoft.com/office/drawing/2014/main" id="{03021036-2997-4191-908F-D1525B2DF1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289" name="Straight Connector 36">
                <a:extLst>
                  <a:ext uri="{FF2B5EF4-FFF2-40B4-BE49-F238E27FC236}">
                    <a16:creationId xmlns:a16="http://schemas.microsoft.com/office/drawing/2014/main" id="{C5A6E354-3F34-4CF8-823B-EAA20D10F679}"/>
                  </a:ext>
                </a:extLst>
              </p:cNvPr>
              <p:cNvCxnSpPr>
                <a:cxnSpLocks/>
              </p:cNvCxnSpPr>
              <p:nvPr/>
            </p:nvCxnSpPr>
            <p:spPr>
              <a:xfrm>
                <a:off x="3979593" y="2573409"/>
                <a:ext cx="1810614" cy="2015129"/>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92" name="Group 71">
              <a:extLst>
                <a:ext uri="{FF2B5EF4-FFF2-40B4-BE49-F238E27FC236}">
                  <a16:creationId xmlns:a16="http://schemas.microsoft.com/office/drawing/2014/main" id="{DF451333-1991-45E5-AB10-6B1962E9BE1F}"/>
                </a:ext>
              </a:extLst>
            </p:cNvPr>
            <p:cNvGrpSpPr/>
            <p:nvPr/>
          </p:nvGrpSpPr>
          <p:grpSpPr>
            <a:xfrm>
              <a:off x="2821646" y="3765418"/>
              <a:ext cx="2963160" cy="2963416"/>
              <a:chOff x="2821646" y="3765418"/>
              <a:chExt cx="2963160" cy="2963416"/>
            </a:xfrm>
          </p:grpSpPr>
          <p:grpSp>
            <p:nvGrpSpPr>
              <p:cNvPr id="293" name="Group 48">
                <a:extLst>
                  <a:ext uri="{FF2B5EF4-FFF2-40B4-BE49-F238E27FC236}">
                    <a16:creationId xmlns:a16="http://schemas.microsoft.com/office/drawing/2014/main" id="{0D07C8B5-8404-4238-A921-DBDCEAAEC1E7}"/>
                  </a:ext>
                </a:extLst>
              </p:cNvPr>
              <p:cNvGrpSpPr/>
              <p:nvPr/>
            </p:nvGrpSpPr>
            <p:grpSpPr>
              <a:xfrm>
                <a:off x="2821646" y="3765418"/>
                <a:ext cx="1569118" cy="2963416"/>
                <a:chOff x="1252528" y="2284247"/>
                <a:chExt cx="1569118" cy="2963416"/>
              </a:xfrm>
            </p:grpSpPr>
            <p:pic>
              <p:nvPicPr>
                <p:cNvPr id="295" name="그림 4">
                  <a:extLst>
                    <a:ext uri="{FF2B5EF4-FFF2-40B4-BE49-F238E27FC236}">
                      <a16:creationId xmlns:a16="http://schemas.microsoft.com/office/drawing/2014/main" id="{8C8DC842-9CAE-443E-B230-4A46B75FA3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296" name="그림 6" descr="개체, 철물이(가) 표시된 사진&#10;&#10;높은 신뢰도로 생성된 설명">
                  <a:extLst>
                    <a:ext uri="{FF2B5EF4-FFF2-40B4-BE49-F238E27FC236}">
                      <a16:creationId xmlns:a16="http://schemas.microsoft.com/office/drawing/2014/main" id="{65661EF7-7D66-42CF-8CB3-F2BD6F5A63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294" name="Straight Connector 36">
                <a:extLst>
                  <a:ext uri="{FF2B5EF4-FFF2-40B4-BE49-F238E27FC236}">
                    <a16:creationId xmlns:a16="http://schemas.microsoft.com/office/drawing/2014/main" id="{614BC3C1-1876-455C-A48C-06BF15E48FE4}"/>
                  </a:ext>
                </a:extLst>
              </p:cNvPr>
              <p:cNvCxnSpPr>
                <a:cxnSpLocks/>
              </p:cNvCxnSpPr>
              <p:nvPr/>
            </p:nvCxnSpPr>
            <p:spPr>
              <a:xfrm flipV="1">
                <a:off x="4018850" y="4651086"/>
                <a:ext cx="1765956" cy="1320295"/>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97" name="Group 69">
              <a:extLst>
                <a:ext uri="{FF2B5EF4-FFF2-40B4-BE49-F238E27FC236}">
                  <a16:creationId xmlns:a16="http://schemas.microsoft.com/office/drawing/2014/main" id="{7C06A358-9521-4290-974D-8E857632483B}"/>
                </a:ext>
              </a:extLst>
            </p:cNvPr>
            <p:cNvGrpSpPr/>
            <p:nvPr/>
          </p:nvGrpSpPr>
          <p:grpSpPr>
            <a:xfrm>
              <a:off x="1252528" y="2284247"/>
              <a:ext cx="4562174" cy="2963416"/>
              <a:chOff x="1252528" y="2284247"/>
              <a:chExt cx="4562174" cy="2963416"/>
            </a:xfrm>
          </p:grpSpPr>
          <p:grpSp>
            <p:nvGrpSpPr>
              <p:cNvPr id="298" name="Group 1">
                <a:extLst>
                  <a:ext uri="{FF2B5EF4-FFF2-40B4-BE49-F238E27FC236}">
                    <a16:creationId xmlns:a16="http://schemas.microsoft.com/office/drawing/2014/main" id="{D765AA11-2AD6-4B05-8722-2D2CBD3414E8}"/>
                  </a:ext>
                </a:extLst>
              </p:cNvPr>
              <p:cNvGrpSpPr/>
              <p:nvPr/>
            </p:nvGrpSpPr>
            <p:grpSpPr>
              <a:xfrm>
                <a:off x="1252528" y="2284247"/>
                <a:ext cx="1569118" cy="2963416"/>
                <a:chOff x="1252528" y="2284247"/>
                <a:chExt cx="1569118" cy="2963416"/>
              </a:xfrm>
            </p:grpSpPr>
            <p:pic>
              <p:nvPicPr>
                <p:cNvPr id="300" name="그림 299">
                  <a:extLst>
                    <a:ext uri="{FF2B5EF4-FFF2-40B4-BE49-F238E27FC236}">
                      <a16:creationId xmlns:a16="http://schemas.microsoft.com/office/drawing/2014/main" id="{7ECCA509-FDCC-4346-BDDA-2F9389FE19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301" name="그림 300" descr="개체, 철물이(가) 표시된 사진&#10;&#10;높은 신뢰도로 생성된 설명">
                  <a:extLst>
                    <a:ext uri="{FF2B5EF4-FFF2-40B4-BE49-F238E27FC236}">
                      <a16:creationId xmlns:a16="http://schemas.microsoft.com/office/drawing/2014/main" id="{D1969166-F232-484C-A011-A07D703AC0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299" name="Straight Connector 36">
                <a:extLst>
                  <a:ext uri="{FF2B5EF4-FFF2-40B4-BE49-F238E27FC236}">
                    <a16:creationId xmlns:a16="http://schemas.microsoft.com/office/drawing/2014/main" id="{5A17C2EB-85C7-4776-8141-85DC1328E80C}"/>
                  </a:ext>
                </a:extLst>
              </p:cNvPr>
              <p:cNvCxnSpPr>
                <a:cxnSpLocks/>
              </p:cNvCxnSpPr>
              <p:nvPr/>
            </p:nvCxnSpPr>
            <p:spPr>
              <a:xfrm>
                <a:off x="2580758" y="4415761"/>
                <a:ext cx="3233944" cy="19801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02" name="Group 70">
              <a:extLst>
                <a:ext uri="{FF2B5EF4-FFF2-40B4-BE49-F238E27FC236}">
                  <a16:creationId xmlns:a16="http://schemas.microsoft.com/office/drawing/2014/main" id="{9A80A1B1-E8F0-435F-8A0F-DB2C0A1C5663}"/>
                </a:ext>
              </a:extLst>
            </p:cNvPr>
            <p:cNvGrpSpPr/>
            <p:nvPr/>
          </p:nvGrpSpPr>
          <p:grpSpPr>
            <a:xfrm>
              <a:off x="232482" y="3765418"/>
              <a:ext cx="5552324" cy="2963416"/>
              <a:chOff x="232482" y="3765418"/>
              <a:chExt cx="5552324" cy="2963416"/>
            </a:xfrm>
          </p:grpSpPr>
          <p:grpSp>
            <p:nvGrpSpPr>
              <p:cNvPr id="303" name="Group 51">
                <a:extLst>
                  <a:ext uri="{FF2B5EF4-FFF2-40B4-BE49-F238E27FC236}">
                    <a16:creationId xmlns:a16="http://schemas.microsoft.com/office/drawing/2014/main" id="{E4B84449-BD8B-4D99-8061-78916D157366}"/>
                  </a:ext>
                </a:extLst>
              </p:cNvPr>
              <p:cNvGrpSpPr/>
              <p:nvPr/>
            </p:nvGrpSpPr>
            <p:grpSpPr>
              <a:xfrm>
                <a:off x="232482" y="3765418"/>
                <a:ext cx="1569118" cy="2963416"/>
                <a:chOff x="1252528" y="2284247"/>
                <a:chExt cx="1569118" cy="2963416"/>
              </a:xfrm>
            </p:grpSpPr>
            <p:pic>
              <p:nvPicPr>
                <p:cNvPr id="305" name="그림 4">
                  <a:extLst>
                    <a:ext uri="{FF2B5EF4-FFF2-40B4-BE49-F238E27FC236}">
                      <a16:creationId xmlns:a16="http://schemas.microsoft.com/office/drawing/2014/main" id="{A146CC64-670B-4E70-B8EB-5538BA93D7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306" name="그림 6" descr="개체, 철물이(가) 표시된 사진&#10;&#10;높은 신뢰도로 생성된 설명">
                  <a:extLst>
                    <a:ext uri="{FF2B5EF4-FFF2-40B4-BE49-F238E27FC236}">
                      <a16:creationId xmlns:a16="http://schemas.microsoft.com/office/drawing/2014/main" id="{838583ED-B55E-4D04-A4C7-522ECAF29B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304" name="Straight Connector 36">
                <a:extLst>
                  <a:ext uri="{FF2B5EF4-FFF2-40B4-BE49-F238E27FC236}">
                    <a16:creationId xmlns:a16="http://schemas.microsoft.com/office/drawing/2014/main" id="{240F9D54-1A1E-4D13-ACBF-2345FCB22E69}"/>
                  </a:ext>
                </a:extLst>
              </p:cNvPr>
              <p:cNvCxnSpPr>
                <a:cxnSpLocks/>
              </p:cNvCxnSpPr>
              <p:nvPr/>
            </p:nvCxnSpPr>
            <p:spPr>
              <a:xfrm flipV="1">
                <a:off x="1421920" y="4588538"/>
                <a:ext cx="4362886" cy="1390223"/>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07" name="그룹 306">
              <a:extLst>
                <a:ext uri="{FF2B5EF4-FFF2-40B4-BE49-F238E27FC236}">
                  <a16:creationId xmlns:a16="http://schemas.microsoft.com/office/drawing/2014/main" id="{847FECEF-64F9-4ED4-9CE9-820C50F0B6BE}"/>
                </a:ext>
              </a:extLst>
            </p:cNvPr>
            <p:cNvGrpSpPr/>
            <p:nvPr/>
          </p:nvGrpSpPr>
          <p:grpSpPr>
            <a:xfrm>
              <a:off x="163042" y="664393"/>
              <a:ext cx="1123364" cy="2669479"/>
              <a:chOff x="163042" y="647988"/>
              <a:chExt cx="1123364" cy="2669479"/>
            </a:xfrm>
          </p:grpSpPr>
          <p:pic>
            <p:nvPicPr>
              <p:cNvPr id="308" name="Picture 38">
                <a:extLst>
                  <a:ext uri="{FF2B5EF4-FFF2-40B4-BE49-F238E27FC236}">
                    <a16:creationId xmlns:a16="http://schemas.microsoft.com/office/drawing/2014/main" id="{F599F386-623E-47B3-BC5D-E49BECF7A7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309" name="그림 6" descr="개체, 철물이(가) 표시된 사진&#10;&#10;높은 신뢰도로 생성된 설명">
                <a:extLst>
                  <a:ext uri="{FF2B5EF4-FFF2-40B4-BE49-F238E27FC236}">
                    <a16:creationId xmlns:a16="http://schemas.microsoft.com/office/drawing/2014/main" id="{126F8EBE-BA83-4915-9A97-A9E58A43EA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310" name="그룹 309">
              <a:extLst>
                <a:ext uri="{FF2B5EF4-FFF2-40B4-BE49-F238E27FC236}">
                  <a16:creationId xmlns:a16="http://schemas.microsoft.com/office/drawing/2014/main" id="{ECFB2FFE-53DC-4E04-BB47-C39ED7AC4B90}"/>
                </a:ext>
              </a:extLst>
            </p:cNvPr>
            <p:cNvGrpSpPr/>
            <p:nvPr/>
          </p:nvGrpSpPr>
          <p:grpSpPr>
            <a:xfrm>
              <a:off x="2723511" y="664393"/>
              <a:ext cx="1123364" cy="2669479"/>
              <a:chOff x="163042" y="647988"/>
              <a:chExt cx="1123364" cy="2669479"/>
            </a:xfrm>
          </p:grpSpPr>
          <p:pic>
            <p:nvPicPr>
              <p:cNvPr id="311" name="Picture 38">
                <a:extLst>
                  <a:ext uri="{FF2B5EF4-FFF2-40B4-BE49-F238E27FC236}">
                    <a16:creationId xmlns:a16="http://schemas.microsoft.com/office/drawing/2014/main" id="{EB92921D-F131-4E6E-977A-2A78DD4FC6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312" name="그림 6" descr="개체, 철물이(가) 표시된 사진&#10;&#10;높은 신뢰도로 생성된 설명">
                <a:extLst>
                  <a:ext uri="{FF2B5EF4-FFF2-40B4-BE49-F238E27FC236}">
                    <a16:creationId xmlns:a16="http://schemas.microsoft.com/office/drawing/2014/main" id="{7C06A397-E37E-4510-8F53-ED39BC2843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313" name="그룹 312">
              <a:extLst>
                <a:ext uri="{FF2B5EF4-FFF2-40B4-BE49-F238E27FC236}">
                  <a16:creationId xmlns:a16="http://schemas.microsoft.com/office/drawing/2014/main" id="{9497F43C-AB49-4A30-8F87-91FF1A9B386C}"/>
                </a:ext>
              </a:extLst>
            </p:cNvPr>
            <p:cNvGrpSpPr/>
            <p:nvPr/>
          </p:nvGrpSpPr>
          <p:grpSpPr>
            <a:xfrm>
              <a:off x="1155998" y="2617027"/>
              <a:ext cx="1123364" cy="2669479"/>
              <a:chOff x="163042" y="647988"/>
              <a:chExt cx="1123364" cy="2669479"/>
            </a:xfrm>
          </p:grpSpPr>
          <p:pic>
            <p:nvPicPr>
              <p:cNvPr id="314" name="Picture 38">
                <a:extLst>
                  <a:ext uri="{FF2B5EF4-FFF2-40B4-BE49-F238E27FC236}">
                    <a16:creationId xmlns:a16="http://schemas.microsoft.com/office/drawing/2014/main" id="{A31A2CBE-C9D8-4559-B6D8-A34892AF63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315" name="그림 6" descr="개체, 철물이(가) 표시된 사진&#10;&#10;높은 신뢰도로 생성된 설명">
                <a:extLst>
                  <a:ext uri="{FF2B5EF4-FFF2-40B4-BE49-F238E27FC236}">
                    <a16:creationId xmlns:a16="http://schemas.microsoft.com/office/drawing/2014/main" id="{81A9116C-0B7D-491C-BA85-1C8D195A8E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316" name="그룹 315">
              <a:extLst>
                <a:ext uri="{FF2B5EF4-FFF2-40B4-BE49-F238E27FC236}">
                  <a16:creationId xmlns:a16="http://schemas.microsoft.com/office/drawing/2014/main" id="{2C67D3EA-173D-4061-8E1B-C327B9C137F8}"/>
                </a:ext>
              </a:extLst>
            </p:cNvPr>
            <p:cNvGrpSpPr/>
            <p:nvPr/>
          </p:nvGrpSpPr>
          <p:grpSpPr>
            <a:xfrm>
              <a:off x="125941" y="4147207"/>
              <a:ext cx="1123364" cy="2669479"/>
              <a:chOff x="163042" y="647988"/>
              <a:chExt cx="1123364" cy="2669479"/>
            </a:xfrm>
          </p:grpSpPr>
          <p:pic>
            <p:nvPicPr>
              <p:cNvPr id="317" name="Picture 38">
                <a:extLst>
                  <a:ext uri="{FF2B5EF4-FFF2-40B4-BE49-F238E27FC236}">
                    <a16:creationId xmlns:a16="http://schemas.microsoft.com/office/drawing/2014/main" id="{C2CFC86D-F8C3-4D73-8B6A-45539737A0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318" name="그림 6" descr="개체, 철물이(가) 표시된 사진&#10;&#10;높은 신뢰도로 생성된 설명">
                <a:extLst>
                  <a:ext uri="{FF2B5EF4-FFF2-40B4-BE49-F238E27FC236}">
                    <a16:creationId xmlns:a16="http://schemas.microsoft.com/office/drawing/2014/main" id="{B53980B8-6563-42C2-ADC1-B813C3A50B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319" name="그룹 318">
              <a:extLst>
                <a:ext uri="{FF2B5EF4-FFF2-40B4-BE49-F238E27FC236}">
                  <a16:creationId xmlns:a16="http://schemas.microsoft.com/office/drawing/2014/main" id="{4CD4D8E1-57DA-475C-A39A-A53D6FB3E913}"/>
                </a:ext>
              </a:extLst>
            </p:cNvPr>
            <p:cNvGrpSpPr/>
            <p:nvPr/>
          </p:nvGrpSpPr>
          <p:grpSpPr>
            <a:xfrm>
              <a:off x="2728985" y="4103237"/>
              <a:ext cx="1123364" cy="2669479"/>
              <a:chOff x="163042" y="647988"/>
              <a:chExt cx="1123364" cy="2669479"/>
            </a:xfrm>
          </p:grpSpPr>
          <p:pic>
            <p:nvPicPr>
              <p:cNvPr id="320" name="Picture 38">
                <a:extLst>
                  <a:ext uri="{FF2B5EF4-FFF2-40B4-BE49-F238E27FC236}">
                    <a16:creationId xmlns:a16="http://schemas.microsoft.com/office/drawing/2014/main" id="{685C3F29-DFF8-4150-A394-78E990B3CF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321" name="그림 6" descr="개체, 철물이(가) 표시된 사진&#10;&#10;높은 신뢰도로 생성된 설명">
                <a:extLst>
                  <a:ext uri="{FF2B5EF4-FFF2-40B4-BE49-F238E27FC236}">
                    <a16:creationId xmlns:a16="http://schemas.microsoft.com/office/drawing/2014/main" id="{FAED9516-7698-4696-B610-86C169F8B2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grpSp>
        <p:nvGrpSpPr>
          <p:cNvPr id="327" name="그룹 326">
            <a:extLst>
              <a:ext uri="{FF2B5EF4-FFF2-40B4-BE49-F238E27FC236}">
                <a16:creationId xmlns:a16="http://schemas.microsoft.com/office/drawing/2014/main" id="{B225404D-6EC7-4496-A228-010D3EA34BAB}"/>
              </a:ext>
            </a:extLst>
          </p:cNvPr>
          <p:cNvGrpSpPr/>
          <p:nvPr/>
        </p:nvGrpSpPr>
        <p:grpSpPr>
          <a:xfrm>
            <a:off x="2317598" y="4429260"/>
            <a:ext cx="2152807" cy="2279187"/>
            <a:chOff x="125941" y="319286"/>
            <a:chExt cx="6137122" cy="6497400"/>
          </a:xfrm>
        </p:grpSpPr>
        <p:grpSp>
          <p:nvGrpSpPr>
            <p:cNvPr id="328" name="그룹 16">
              <a:extLst>
                <a:ext uri="{FF2B5EF4-FFF2-40B4-BE49-F238E27FC236}">
                  <a16:creationId xmlns:a16="http://schemas.microsoft.com/office/drawing/2014/main" id="{B9C3B180-69AF-4BF8-AF08-AF8ACEEA96E5}"/>
                </a:ext>
              </a:extLst>
            </p:cNvPr>
            <p:cNvGrpSpPr/>
            <p:nvPr/>
          </p:nvGrpSpPr>
          <p:grpSpPr>
            <a:xfrm>
              <a:off x="5427109" y="3541400"/>
              <a:ext cx="835954" cy="1489355"/>
              <a:chOff x="6409944" y="2491765"/>
              <a:chExt cx="1691640" cy="2535165"/>
            </a:xfrm>
          </p:grpSpPr>
          <p:sp>
            <p:nvSpPr>
              <p:cNvPr id="369" name="모서리가 둥근 직사각형 17">
                <a:extLst>
                  <a:ext uri="{FF2B5EF4-FFF2-40B4-BE49-F238E27FC236}">
                    <a16:creationId xmlns:a16="http://schemas.microsoft.com/office/drawing/2014/main" id="{0E4458A8-BCA3-407B-B2CF-F9E7CFE4A492}"/>
                  </a:ext>
                </a:extLst>
              </p:cNvPr>
              <p:cNvSpPr/>
              <p:nvPr/>
            </p:nvSpPr>
            <p:spPr>
              <a:xfrm>
                <a:off x="6940296" y="2491765"/>
                <a:ext cx="630936" cy="2441448"/>
              </a:xfrm>
              <a:prstGeom prst="roundRect">
                <a:avLst/>
              </a:prstGeom>
              <a:solidFill>
                <a:schemeClr val="tx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370" name="모서리가 둥근 직사각형 18">
                <a:extLst>
                  <a:ext uri="{FF2B5EF4-FFF2-40B4-BE49-F238E27FC236}">
                    <a16:creationId xmlns:a16="http://schemas.microsoft.com/office/drawing/2014/main" id="{160C9C5A-291F-4825-A366-CCDE9C4CCA1D}"/>
                  </a:ext>
                </a:extLst>
              </p:cNvPr>
              <p:cNvSpPr/>
              <p:nvPr/>
            </p:nvSpPr>
            <p:spPr>
              <a:xfrm>
                <a:off x="6409944" y="4839495"/>
                <a:ext cx="1691640" cy="187435"/>
              </a:xfrm>
              <a:prstGeom prst="roundRect">
                <a:avLst/>
              </a:prstGeom>
              <a:solidFill>
                <a:schemeClr val="tx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grpSp>
        <p:grpSp>
          <p:nvGrpSpPr>
            <p:cNvPr id="329" name="Group 67">
              <a:extLst>
                <a:ext uri="{FF2B5EF4-FFF2-40B4-BE49-F238E27FC236}">
                  <a16:creationId xmlns:a16="http://schemas.microsoft.com/office/drawing/2014/main" id="{026C9F8C-329C-44E9-BE48-C7FF253D5603}"/>
                </a:ext>
              </a:extLst>
            </p:cNvPr>
            <p:cNvGrpSpPr/>
            <p:nvPr/>
          </p:nvGrpSpPr>
          <p:grpSpPr>
            <a:xfrm>
              <a:off x="263973" y="319286"/>
              <a:ext cx="5526234" cy="4275165"/>
              <a:chOff x="263973" y="319286"/>
              <a:chExt cx="5526234" cy="4275165"/>
            </a:xfrm>
          </p:grpSpPr>
          <p:grpSp>
            <p:nvGrpSpPr>
              <p:cNvPr id="365" name="Group 29">
                <a:extLst>
                  <a:ext uri="{FF2B5EF4-FFF2-40B4-BE49-F238E27FC236}">
                    <a16:creationId xmlns:a16="http://schemas.microsoft.com/office/drawing/2014/main" id="{50F456B3-75E3-4C16-A8F8-D00F865D002E}"/>
                  </a:ext>
                </a:extLst>
              </p:cNvPr>
              <p:cNvGrpSpPr/>
              <p:nvPr/>
            </p:nvGrpSpPr>
            <p:grpSpPr>
              <a:xfrm>
                <a:off x="263973" y="319286"/>
                <a:ext cx="1569118" cy="2963416"/>
                <a:chOff x="1252528" y="2284247"/>
                <a:chExt cx="1569118" cy="2963416"/>
              </a:xfrm>
            </p:grpSpPr>
            <p:pic>
              <p:nvPicPr>
                <p:cNvPr id="367" name="그림 4">
                  <a:extLst>
                    <a:ext uri="{FF2B5EF4-FFF2-40B4-BE49-F238E27FC236}">
                      <a16:creationId xmlns:a16="http://schemas.microsoft.com/office/drawing/2014/main" id="{ABB8EA26-5B2A-4C48-B4F2-D5485EF828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368" name="그림 6" descr="개체, 철물이(가) 표시된 사진&#10;&#10;높은 신뢰도로 생성된 설명">
                  <a:extLst>
                    <a:ext uri="{FF2B5EF4-FFF2-40B4-BE49-F238E27FC236}">
                      <a16:creationId xmlns:a16="http://schemas.microsoft.com/office/drawing/2014/main" id="{FF0593C0-A788-43FE-9290-8EF9924724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366" name="Straight Connector 36">
                <a:extLst>
                  <a:ext uri="{FF2B5EF4-FFF2-40B4-BE49-F238E27FC236}">
                    <a16:creationId xmlns:a16="http://schemas.microsoft.com/office/drawing/2014/main" id="{27896B0F-48A5-407A-82F6-D802EE6D03E7}"/>
                  </a:ext>
                </a:extLst>
              </p:cNvPr>
              <p:cNvCxnSpPr>
                <a:cxnSpLocks/>
              </p:cNvCxnSpPr>
              <p:nvPr/>
            </p:nvCxnSpPr>
            <p:spPr>
              <a:xfrm>
                <a:off x="1497179" y="2421586"/>
                <a:ext cx="4293028" cy="2172865"/>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30" name="Group 68">
              <a:extLst>
                <a:ext uri="{FF2B5EF4-FFF2-40B4-BE49-F238E27FC236}">
                  <a16:creationId xmlns:a16="http://schemas.microsoft.com/office/drawing/2014/main" id="{C0F08B14-6BAA-4412-9DB7-39902EF0F09C}"/>
                </a:ext>
              </a:extLst>
            </p:cNvPr>
            <p:cNvGrpSpPr/>
            <p:nvPr/>
          </p:nvGrpSpPr>
          <p:grpSpPr>
            <a:xfrm>
              <a:off x="2821646" y="319286"/>
              <a:ext cx="2968561" cy="4269252"/>
              <a:chOff x="2821646" y="319286"/>
              <a:chExt cx="2968561" cy="4269252"/>
            </a:xfrm>
          </p:grpSpPr>
          <p:grpSp>
            <p:nvGrpSpPr>
              <p:cNvPr id="361" name="Group 45">
                <a:extLst>
                  <a:ext uri="{FF2B5EF4-FFF2-40B4-BE49-F238E27FC236}">
                    <a16:creationId xmlns:a16="http://schemas.microsoft.com/office/drawing/2014/main" id="{AB707E24-D72D-4F7C-B04A-81FE77CE2A75}"/>
                  </a:ext>
                </a:extLst>
              </p:cNvPr>
              <p:cNvGrpSpPr/>
              <p:nvPr/>
            </p:nvGrpSpPr>
            <p:grpSpPr>
              <a:xfrm>
                <a:off x="2821646" y="319286"/>
                <a:ext cx="1569118" cy="2963416"/>
                <a:chOff x="1252528" y="2284247"/>
                <a:chExt cx="1569118" cy="2963416"/>
              </a:xfrm>
            </p:grpSpPr>
            <p:pic>
              <p:nvPicPr>
                <p:cNvPr id="363" name="그림 4">
                  <a:extLst>
                    <a:ext uri="{FF2B5EF4-FFF2-40B4-BE49-F238E27FC236}">
                      <a16:creationId xmlns:a16="http://schemas.microsoft.com/office/drawing/2014/main" id="{0D32A9A7-A473-41E6-A8E6-05483F31AF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364" name="그림 6" descr="개체, 철물이(가) 표시된 사진&#10;&#10;높은 신뢰도로 생성된 설명">
                  <a:extLst>
                    <a:ext uri="{FF2B5EF4-FFF2-40B4-BE49-F238E27FC236}">
                      <a16:creationId xmlns:a16="http://schemas.microsoft.com/office/drawing/2014/main" id="{F263FFA4-256F-4D6C-A875-F6CCFB9C13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362" name="Straight Connector 36">
                <a:extLst>
                  <a:ext uri="{FF2B5EF4-FFF2-40B4-BE49-F238E27FC236}">
                    <a16:creationId xmlns:a16="http://schemas.microsoft.com/office/drawing/2014/main" id="{BD0DA3FF-4EE4-4014-97F6-51E108F3703A}"/>
                  </a:ext>
                </a:extLst>
              </p:cNvPr>
              <p:cNvCxnSpPr>
                <a:cxnSpLocks/>
              </p:cNvCxnSpPr>
              <p:nvPr/>
            </p:nvCxnSpPr>
            <p:spPr>
              <a:xfrm>
                <a:off x="3979593" y="2573409"/>
                <a:ext cx="1810614" cy="2015129"/>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31" name="Group 71">
              <a:extLst>
                <a:ext uri="{FF2B5EF4-FFF2-40B4-BE49-F238E27FC236}">
                  <a16:creationId xmlns:a16="http://schemas.microsoft.com/office/drawing/2014/main" id="{DD3EDE45-63D9-4E62-AD3C-29377A0147A2}"/>
                </a:ext>
              </a:extLst>
            </p:cNvPr>
            <p:cNvGrpSpPr/>
            <p:nvPr/>
          </p:nvGrpSpPr>
          <p:grpSpPr>
            <a:xfrm>
              <a:off x="2821646" y="3765418"/>
              <a:ext cx="2963160" cy="2963416"/>
              <a:chOff x="2821646" y="3765418"/>
              <a:chExt cx="2963160" cy="2963416"/>
            </a:xfrm>
          </p:grpSpPr>
          <p:grpSp>
            <p:nvGrpSpPr>
              <p:cNvPr id="357" name="Group 48">
                <a:extLst>
                  <a:ext uri="{FF2B5EF4-FFF2-40B4-BE49-F238E27FC236}">
                    <a16:creationId xmlns:a16="http://schemas.microsoft.com/office/drawing/2014/main" id="{08CA8134-8985-4D43-85A9-EDCEBABEEAEA}"/>
                  </a:ext>
                </a:extLst>
              </p:cNvPr>
              <p:cNvGrpSpPr/>
              <p:nvPr/>
            </p:nvGrpSpPr>
            <p:grpSpPr>
              <a:xfrm>
                <a:off x="2821646" y="3765418"/>
                <a:ext cx="1569118" cy="2963416"/>
                <a:chOff x="1252528" y="2284247"/>
                <a:chExt cx="1569118" cy="2963416"/>
              </a:xfrm>
            </p:grpSpPr>
            <p:pic>
              <p:nvPicPr>
                <p:cNvPr id="359" name="그림 4">
                  <a:extLst>
                    <a:ext uri="{FF2B5EF4-FFF2-40B4-BE49-F238E27FC236}">
                      <a16:creationId xmlns:a16="http://schemas.microsoft.com/office/drawing/2014/main" id="{F5FA8D8F-C780-4558-93E4-AE7E6D28B7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360" name="그림 6" descr="개체, 철물이(가) 표시된 사진&#10;&#10;높은 신뢰도로 생성된 설명">
                  <a:extLst>
                    <a:ext uri="{FF2B5EF4-FFF2-40B4-BE49-F238E27FC236}">
                      <a16:creationId xmlns:a16="http://schemas.microsoft.com/office/drawing/2014/main" id="{72FF4025-E653-453F-A71D-ADA0C7C497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358" name="Straight Connector 36">
                <a:extLst>
                  <a:ext uri="{FF2B5EF4-FFF2-40B4-BE49-F238E27FC236}">
                    <a16:creationId xmlns:a16="http://schemas.microsoft.com/office/drawing/2014/main" id="{485548DF-794B-418C-B0B5-C1F15EEF6D21}"/>
                  </a:ext>
                </a:extLst>
              </p:cNvPr>
              <p:cNvCxnSpPr>
                <a:cxnSpLocks/>
              </p:cNvCxnSpPr>
              <p:nvPr/>
            </p:nvCxnSpPr>
            <p:spPr>
              <a:xfrm flipV="1">
                <a:off x="4018850" y="4651086"/>
                <a:ext cx="1765956" cy="1320295"/>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32" name="Group 69">
              <a:extLst>
                <a:ext uri="{FF2B5EF4-FFF2-40B4-BE49-F238E27FC236}">
                  <a16:creationId xmlns:a16="http://schemas.microsoft.com/office/drawing/2014/main" id="{CC1F1F40-D4DF-408B-AE6F-0F644E518A9E}"/>
                </a:ext>
              </a:extLst>
            </p:cNvPr>
            <p:cNvGrpSpPr/>
            <p:nvPr/>
          </p:nvGrpSpPr>
          <p:grpSpPr>
            <a:xfrm>
              <a:off x="1252528" y="2284247"/>
              <a:ext cx="4562174" cy="2963416"/>
              <a:chOff x="1252528" y="2284247"/>
              <a:chExt cx="4562174" cy="2963416"/>
            </a:xfrm>
          </p:grpSpPr>
          <p:grpSp>
            <p:nvGrpSpPr>
              <p:cNvPr id="353" name="Group 1">
                <a:extLst>
                  <a:ext uri="{FF2B5EF4-FFF2-40B4-BE49-F238E27FC236}">
                    <a16:creationId xmlns:a16="http://schemas.microsoft.com/office/drawing/2014/main" id="{5B2680D4-46A5-4FA5-8B4E-D77C9E5112CA}"/>
                  </a:ext>
                </a:extLst>
              </p:cNvPr>
              <p:cNvGrpSpPr/>
              <p:nvPr/>
            </p:nvGrpSpPr>
            <p:grpSpPr>
              <a:xfrm>
                <a:off x="1252528" y="2284247"/>
                <a:ext cx="1569118" cy="2963416"/>
                <a:chOff x="1252528" y="2284247"/>
                <a:chExt cx="1569118" cy="2963416"/>
              </a:xfrm>
            </p:grpSpPr>
            <p:pic>
              <p:nvPicPr>
                <p:cNvPr id="355" name="그림 354">
                  <a:extLst>
                    <a:ext uri="{FF2B5EF4-FFF2-40B4-BE49-F238E27FC236}">
                      <a16:creationId xmlns:a16="http://schemas.microsoft.com/office/drawing/2014/main" id="{D8715447-A083-4DA8-B701-58E650D1A8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356" name="그림 355" descr="개체, 철물이(가) 표시된 사진&#10;&#10;높은 신뢰도로 생성된 설명">
                  <a:extLst>
                    <a:ext uri="{FF2B5EF4-FFF2-40B4-BE49-F238E27FC236}">
                      <a16:creationId xmlns:a16="http://schemas.microsoft.com/office/drawing/2014/main" id="{FB291AA8-8141-4D3E-8F9D-5DAF572AC3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354" name="Straight Connector 36">
                <a:extLst>
                  <a:ext uri="{FF2B5EF4-FFF2-40B4-BE49-F238E27FC236}">
                    <a16:creationId xmlns:a16="http://schemas.microsoft.com/office/drawing/2014/main" id="{33371C3C-1006-45D9-B50A-0F8C16A777D4}"/>
                  </a:ext>
                </a:extLst>
              </p:cNvPr>
              <p:cNvCxnSpPr>
                <a:cxnSpLocks/>
              </p:cNvCxnSpPr>
              <p:nvPr/>
            </p:nvCxnSpPr>
            <p:spPr>
              <a:xfrm>
                <a:off x="2580758" y="4415761"/>
                <a:ext cx="3233944" cy="19801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33" name="Group 70">
              <a:extLst>
                <a:ext uri="{FF2B5EF4-FFF2-40B4-BE49-F238E27FC236}">
                  <a16:creationId xmlns:a16="http://schemas.microsoft.com/office/drawing/2014/main" id="{DDBF867E-44DD-41CD-BA59-ADAD3D4A6E65}"/>
                </a:ext>
              </a:extLst>
            </p:cNvPr>
            <p:cNvGrpSpPr/>
            <p:nvPr/>
          </p:nvGrpSpPr>
          <p:grpSpPr>
            <a:xfrm>
              <a:off x="232482" y="3765418"/>
              <a:ext cx="5552324" cy="2963416"/>
              <a:chOff x="232482" y="3765418"/>
              <a:chExt cx="5552324" cy="2963416"/>
            </a:xfrm>
          </p:grpSpPr>
          <p:grpSp>
            <p:nvGrpSpPr>
              <p:cNvPr id="349" name="Group 51">
                <a:extLst>
                  <a:ext uri="{FF2B5EF4-FFF2-40B4-BE49-F238E27FC236}">
                    <a16:creationId xmlns:a16="http://schemas.microsoft.com/office/drawing/2014/main" id="{36FD2BE2-EFDA-442A-B365-24843EE23725}"/>
                  </a:ext>
                </a:extLst>
              </p:cNvPr>
              <p:cNvGrpSpPr/>
              <p:nvPr/>
            </p:nvGrpSpPr>
            <p:grpSpPr>
              <a:xfrm>
                <a:off x="232482" y="3765418"/>
                <a:ext cx="1569118" cy="2963416"/>
                <a:chOff x="1252528" y="2284247"/>
                <a:chExt cx="1569118" cy="2963416"/>
              </a:xfrm>
            </p:grpSpPr>
            <p:pic>
              <p:nvPicPr>
                <p:cNvPr id="351" name="그림 4">
                  <a:extLst>
                    <a:ext uri="{FF2B5EF4-FFF2-40B4-BE49-F238E27FC236}">
                      <a16:creationId xmlns:a16="http://schemas.microsoft.com/office/drawing/2014/main" id="{6D137AD4-1A44-415B-8C04-C5BE612BA0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352" name="그림 6" descr="개체, 철물이(가) 표시된 사진&#10;&#10;높은 신뢰도로 생성된 설명">
                  <a:extLst>
                    <a:ext uri="{FF2B5EF4-FFF2-40B4-BE49-F238E27FC236}">
                      <a16:creationId xmlns:a16="http://schemas.microsoft.com/office/drawing/2014/main" id="{65D0A834-E9E8-47B8-87D3-14BD8FB9DD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350" name="Straight Connector 36">
                <a:extLst>
                  <a:ext uri="{FF2B5EF4-FFF2-40B4-BE49-F238E27FC236}">
                    <a16:creationId xmlns:a16="http://schemas.microsoft.com/office/drawing/2014/main" id="{9266BAD5-DE77-43D6-81F1-B933356420E7}"/>
                  </a:ext>
                </a:extLst>
              </p:cNvPr>
              <p:cNvCxnSpPr>
                <a:cxnSpLocks/>
              </p:cNvCxnSpPr>
              <p:nvPr/>
            </p:nvCxnSpPr>
            <p:spPr>
              <a:xfrm flipV="1">
                <a:off x="1421920" y="4588538"/>
                <a:ext cx="4362886" cy="1390223"/>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34" name="그룹 333">
              <a:extLst>
                <a:ext uri="{FF2B5EF4-FFF2-40B4-BE49-F238E27FC236}">
                  <a16:creationId xmlns:a16="http://schemas.microsoft.com/office/drawing/2014/main" id="{A082C602-74FA-4539-BE3B-6C6452A2D4A0}"/>
                </a:ext>
              </a:extLst>
            </p:cNvPr>
            <p:cNvGrpSpPr/>
            <p:nvPr/>
          </p:nvGrpSpPr>
          <p:grpSpPr>
            <a:xfrm>
              <a:off x="163042" y="664393"/>
              <a:ext cx="1123364" cy="2669479"/>
              <a:chOff x="163042" y="647988"/>
              <a:chExt cx="1123364" cy="2669479"/>
            </a:xfrm>
          </p:grpSpPr>
          <p:pic>
            <p:nvPicPr>
              <p:cNvPr id="347" name="Picture 38">
                <a:extLst>
                  <a:ext uri="{FF2B5EF4-FFF2-40B4-BE49-F238E27FC236}">
                    <a16:creationId xmlns:a16="http://schemas.microsoft.com/office/drawing/2014/main" id="{C1D7123A-2FC8-48EB-B963-67BD0F84B5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348" name="그림 6" descr="개체, 철물이(가) 표시된 사진&#10;&#10;높은 신뢰도로 생성된 설명">
                <a:extLst>
                  <a:ext uri="{FF2B5EF4-FFF2-40B4-BE49-F238E27FC236}">
                    <a16:creationId xmlns:a16="http://schemas.microsoft.com/office/drawing/2014/main" id="{BA42E98D-C6AB-45E3-89D7-DCEC5D330A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335" name="그룹 334">
              <a:extLst>
                <a:ext uri="{FF2B5EF4-FFF2-40B4-BE49-F238E27FC236}">
                  <a16:creationId xmlns:a16="http://schemas.microsoft.com/office/drawing/2014/main" id="{DFE28C74-A417-43AC-935D-080280A65ABF}"/>
                </a:ext>
              </a:extLst>
            </p:cNvPr>
            <p:cNvGrpSpPr/>
            <p:nvPr/>
          </p:nvGrpSpPr>
          <p:grpSpPr>
            <a:xfrm>
              <a:off x="2723511" y="664393"/>
              <a:ext cx="1123364" cy="2669479"/>
              <a:chOff x="163042" y="647988"/>
              <a:chExt cx="1123364" cy="2669479"/>
            </a:xfrm>
          </p:grpSpPr>
          <p:pic>
            <p:nvPicPr>
              <p:cNvPr id="345" name="Picture 38">
                <a:extLst>
                  <a:ext uri="{FF2B5EF4-FFF2-40B4-BE49-F238E27FC236}">
                    <a16:creationId xmlns:a16="http://schemas.microsoft.com/office/drawing/2014/main" id="{DA2DE686-D543-416E-A07E-9A2F30FB5B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346" name="그림 6" descr="개체, 철물이(가) 표시된 사진&#10;&#10;높은 신뢰도로 생성된 설명">
                <a:extLst>
                  <a:ext uri="{FF2B5EF4-FFF2-40B4-BE49-F238E27FC236}">
                    <a16:creationId xmlns:a16="http://schemas.microsoft.com/office/drawing/2014/main" id="{1244703B-6A5A-451D-88F4-92628FA417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336" name="그룹 335">
              <a:extLst>
                <a:ext uri="{FF2B5EF4-FFF2-40B4-BE49-F238E27FC236}">
                  <a16:creationId xmlns:a16="http://schemas.microsoft.com/office/drawing/2014/main" id="{5825A8A6-0EE2-4125-9CA9-6F6FECE18822}"/>
                </a:ext>
              </a:extLst>
            </p:cNvPr>
            <p:cNvGrpSpPr/>
            <p:nvPr/>
          </p:nvGrpSpPr>
          <p:grpSpPr>
            <a:xfrm>
              <a:off x="1155998" y="2617027"/>
              <a:ext cx="1123364" cy="2669479"/>
              <a:chOff x="163042" y="647988"/>
              <a:chExt cx="1123364" cy="2669479"/>
            </a:xfrm>
          </p:grpSpPr>
          <p:pic>
            <p:nvPicPr>
              <p:cNvPr id="343" name="Picture 38">
                <a:extLst>
                  <a:ext uri="{FF2B5EF4-FFF2-40B4-BE49-F238E27FC236}">
                    <a16:creationId xmlns:a16="http://schemas.microsoft.com/office/drawing/2014/main" id="{69029298-591A-49B4-B508-22D61E9949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344" name="그림 6" descr="개체, 철물이(가) 표시된 사진&#10;&#10;높은 신뢰도로 생성된 설명">
                <a:extLst>
                  <a:ext uri="{FF2B5EF4-FFF2-40B4-BE49-F238E27FC236}">
                    <a16:creationId xmlns:a16="http://schemas.microsoft.com/office/drawing/2014/main" id="{46DA2B2C-CC74-462A-AA7F-A0BE7266FD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337" name="그룹 336">
              <a:extLst>
                <a:ext uri="{FF2B5EF4-FFF2-40B4-BE49-F238E27FC236}">
                  <a16:creationId xmlns:a16="http://schemas.microsoft.com/office/drawing/2014/main" id="{9C73FF3A-8AC2-4D17-9A16-C1C9965FD2FB}"/>
                </a:ext>
              </a:extLst>
            </p:cNvPr>
            <p:cNvGrpSpPr/>
            <p:nvPr/>
          </p:nvGrpSpPr>
          <p:grpSpPr>
            <a:xfrm>
              <a:off x="125941" y="4147207"/>
              <a:ext cx="1123364" cy="2669479"/>
              <a:chOff x="163042" y="647988"/>
              <a:chExt cx="1123364" cy="2669479"/>
            </a:xfrm>
          </p:grpSpPr>
          <p:pic>
            <p:nvPicPr>
              <p:cNvPr id="341" name="Picture 38">
                <a:extLst>
                  <a:ext uri="{FF2B5EF4-FFF2-40B4-BE49-F238E27FC236}">
                    <a16:creationId xmlns:a16="http://schemas.microsoft.com/office/drawing/2014/main" id="{700B64A3-3A9F-4545-9C79-085885DFC3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342" name="그림 6" descr="개체, 철물이(가) 표시된 사진&#10;&#10;높은 신뢰도로 생성된 설명">
                <a:extLst>
                  <a:ext uri="{FF2B5EF4-FFF2-40B4-BE49-F238E27FC236}">
                    <a16:creationId xmlns:a16="http://schemas.microsoft.com/office/drawing/2014/main" id="{0A6D68A9-25EB-4788-BF2B-94DDEF5245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338" name="그룹 337">
              <a:extLst>
                <a:ext uri="{FF2B5EF4-FFF2-40B4-BE49-F238E27FC236}">
                  <a16:creationId xmlns:a16="http://schemas.microsoft.com/office/drawing/2014/main" id="{14A260CA-9EF0-4648-8BA1-F73E9223D477}"/>
                </a:ext>
              </a:extLst>
            </p:cNvPr>
            <p:cNvGrpSpPr/>
            <p:nvPr/>
          </p:nvGrpSpPr>
          <p:grpSpPr>
            <a:xfrm>
              <a:off x="2728985" y="4103237"/>
              <a:ext cx="1123364" cy="2669479"/>
              <a:chOff x="163042" y="647988"/>
              <a:chExt cx="1123364" cy="2669479"/>
            </a:xfrm>
          </p:grpSpPr>
          <p:pic>
            <p:nvPicPr>
              <p:cNvPr id="339" name="Picture 38">
                <a:extLst>
                  <a:ext uri="{FF2B5EF4-FFF2-40B4-BE49-F238E27FC236}">
                    <a16:creationId xmlns:a16="http://schemas.microsoft.com/office/drawing/2014/main" id="{D1B93E8E-83FA-4679-8FD7-C47DE7DF2E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340" name="그림 6" descr="개체, 철물이(가) 표시된 사진&#10;&#10;높은 신뢰도로 생성된 설명">
                <a:extLst>
                  <a:ext uri="{FF2B5EF4-FFF2-40B4-BE49-F238E27FC236}">
                    <a16:creationId xmlns:a16="http://schemas.microsoft.com/office/drawing/2014/main" id="{BFBA2E6F-99F0-44EF-93DB-09774AE067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grpSp>
        <p:nvGrpSpPr>
          <p:cNvPr id="371" name="그룹 370">
            <a:extLst>
              <a:ext uri="{FF2B5EF4-FFF2-40B4-BE49-F238E27FC236}">
                <a16:creationId xmlns:a16="http://schemas.microsoft.com/office/drawing/2014/main" id="{97E7F212-2CA5-4712-87C6-AAABB192B273}"/>
              </a:ext>
            </a:extLst>
          </p:cNvPr>
          <p:cNvGrpSpPr/>
          <p:nvPr/>
        </p:nvGrpSpPr>
        <p:grpSpPr>
          <a:xfrm>
            <a:off x="8355541" y="1198135"/>
            <a:ext cx="2152807" cy="2279187"/>
            <a:chOff x="125941" y="319286"/>
            <a:chExt cx="6137122" cy="6497400"/>
          </a:xfrm>
        </p:grpSpPr>
        <p:grpSp>
          <p:nvGrpSpPr>
            <p:cNvPr id="372" name="그룹 16">
              <a:extLst>
                <a:ext uri="{FF2B5EF4-FFF2-40B4-BE49-F238E27FC236}">
                  <a16:creationId xmlns:a16="http://schemas.microsoft.com/office/drawing/2014/main" id="{16E65B4B-D589-4933-B217-8840AB3DA9D2}"/>
                </a:ext>
              </a:extLst>
            </p:cNvPr>
            <p:cNvGrpSpPr/>
            <p:nvPr/>
          </p:nvGrpSpPr>
          <p:grpSpPr>
            <a:xfrm>
              <a:off x="5427109" y="3541400"/>
              <a:ext cx="835954" cy="1489355"/>
              <a:chOff x="6409944" y="2491765"/>
              <a:chExt cx="1691640" cy="2535165"/>
            </a:xfrm>
          </p:grpSpPr>
          <p:sp>
            <p:nvSpPr>
              <p:cNvPr id="413" name="모서리가 둥근 직사각형 17">
                <a:extLst>
                  <a:ext uri="{FF2B5EF4-FFF2-40B4-BE49-F238E27FC236}">
                    <a16:creationId xmlns:a16="http://schemas.microsoft.com/office/drawing/2014/main" id="{2071F2BC-FEA7-433A-B82B-C42ADCF79893}"/>
                  </a:ext>
                </a:extLst>
              </p:cNvPr>
              <p:cNvSpPr/>
              <p:nvPr/>
            </p:nvSpPr>
            <p:spPr>
              <a:xfrm>
                <a:off x="6940296" y="2491765"/>
                <a:ext cx="630936" cy="2441448"/>
              </a:xfrm>
              <a:prstGeom prst="roundRect">
                <a:avLst/>
              </a:prstGeom>
              <a:solidFill>
                <a:schemeClr val="tx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414" name="모서리가 둥근 직사각형 18">
                <a:extLst>
                  <a:ext uri="{FF2B5EF4-FFF2-40B4-BE49-F238E27FC236}">
                    <a16:creationId xmlns:a16="http://schemas.microsoft.com/office/drawing/2014/main" id="{B23BF1DC-A7A8-444D-B884-840CC02DCAB4}"/>
                  </a:ext>
                </a:extLst>
              </p:cNvPr>
              <p:cNvSpPr/>
              <p:nvPr/>
            </p:nvSpPr>
            <p:spPr>
              <a:xfrm>
                <a:off x="6409944" y="4839495"/>
                <a:ext cx="1691640" cy="187435"/>
              </a:xfrm>
              <a:prstGeom prst="roundRect">
                <a:avLst/>
              </a:prstGeom>
              <a:solidFill>
                <a:schemeClr val="tx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grpSp>
        <p:grpSp>
          <p:nvGrpSpPr>
            <p:cNvPr id="373" name="Group 67">
              <a:extLst>
                <a:ext uri="{FF2B5EF4-FFF2-40B4-BE49-F238E27FC236}">
                  <a16:creationId xmlns:a16="http://schemas.microsoft.com/office/drawing/2014/main" id="{7DE85272-E8C6-4E2F-B4DA-F71FF7BC7BF1}"/>
                </a:ext>
              </a:extLst>
            </p:cNvPr>
            <p:cNvGrpSpPr/>
            <p:nvPr/>
          </p:nvGrpSpPr>
          <p:grpSpPr>
            <a:xfrm>
              <a:off x="263973" y="319286"/>
              <a:ext cx="5526234" cy="4275165"/>
              <a:chOff x="263973" y="319286"/>
              <a:chExt cx="5526234" cy="4275165"/>
            </a:xfrm>
          </p:grpSpPr>
          <p:grpSp>
            <p:nvGrpSpPr>
              <p:cNvPr id="409" name="Group 29">
                <a:extLst>
                  <a:ext uri="{FF2B5EF4-FFF2-40B4-BE49-F238E27FC236}">
                    <a16:creationId xmlns:a16="http://schemas.microsoft.com/office/drawing/2014/main" id="{F71E451A-CBA1-4D4C-98D0-98B07604BC42}"/>
                  </a:ext>
                </a:extLst>
              </p:cNvPr>
              <p:cNvGrpSpPr/>
              <p:nvPr/>
            </p:nvGrpSpPr>
            <p:grpSpPr>
              <a:xfrm>
                <a:off x="263973" y="319286"/>
                <a:ext cx="1569118" cy="2963416"/>
                <a:chOff x="1252528" y="2284247"/>
                <a:chExt cx="1569118" cy="2963416"/>
              </a:xfrm>
            </p:grpSpPr>
            <p:pic>
              <p:nvPicPr>
                <p:cNvPr id="411" name="그림 4">
                  <a:extLst>
                    <a:ext uri="{FF2B5EF4-FFF2-40B4-BE49-F238E27FC236}">
                      <a16:creationId xmlns:a16="http://schemas.microsoft.com/office/drawing/2014/main" id="{05643246-D2B3-4A7D-8C2A-A795964223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412" name="그림 6" descr="개체, 철물이(가) 표시된 사진&#10;&#10;높은 신뢰도로 생성된 설명">
                  <a:extLst>
                    <a:ext uri="{FF2B5EF4-FFF2-40B4-BE49-F238E27FC236}">
                      <a16:creationId xmlns:a16="http://schemas.microsoft.com/office/drawing/2014/main" id="{0A58AA0C-F050-4CE1-97BC-2502C115A7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410" name="Straight Connector 36">
                <a:extLst>
                  <a:ext uri="{FF2B5EF4-FFF2-40B4-BE49-F238E27FC236}">
                    <a16:creationId xmlns:a16="http://schemas.microsoft.com/office/drawing/2014/main" id="{1A23E1F8-8840-4F48-A215-C794D4A5D854}"/>
                  </a:ext>
                </a:extLst>
              </p:cNvPr>
              <p:cNvCxnSpPr>
                <a:cxnSpLocks/>
              </p:cNvCxnSpPr>
              <p:nvPr/>
            </p:nvCxnSpPr>
            <p:spPr>
              <a:xfrm>
                <a:off x="1497179" y="2421586"/>
                <a:ext cx="4293028" cy="2172865"/>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74" name="Group 68">
              <a:extLst>
                <a:ext uri="{FF2B5EF4-FFF2-40B4-BE49-F238E27FC236}">
                  <a16:creationId xmlns:a16="http://schemas.microsoft.com/office/drawing/2014/main" id="{4D94BC59-42CE-481E-8AC1-5DEF49B54733}"/>
                </a:ext>
              </a:extLst>
            </p:cNvPr>
            <p:cNvGrpSpPr/>
            <p:nvPr/>
          </p:nvGrpSpPr>
          <p:grpSpPr>
            <a:xfrm>
              <a:off x="2821646" y="319286"/>
              <a:ext cx="2968561" cy="4269252"/>
              <a:chOff x="2821646" y="319286"/>
              <a:chExt cx="2968561" cy="4269252"/>
            </a:xfrm>
          </p:grpSpPr>
          <p:grpSp>
            <p:nvGrpSpPr>
              <p:cNvPr id="405" name="Group 45">
                <a:extLst>
                  <a:ext uri="{FF2B5EF4-FFF2-40B4-BE49-F238E27FC236}">
                    <a16:creationId xmlns:a16="http://schemas.microsoft.com/office/drawing/2014/main" id="{0B3D5123-30A3-4A95-8F28-A11E9316FED3}"/>
                  </a:ext>
                </a:extLst>
              </p:cNvPr>
              <p:cNvGrpSpPr/>
              <p:nvPr/>
            </p:nvGrpSpPr>
            <p:grpSpPr>
              <a:xfrm>
                <a:off x="2821646" y="319286"/>
                <a:ext cx="1569118" cy="2963416"/>
                <a:chOff x="1252528" y="2284247"/>
                <a:chExt cx="1569118" cy="2963416"/>
              </a:xfrm>
            </p:grpSpPr>
            <p:pic>
              <p:nvPicPr>
                <p:cNvPr id="407" name="그림 4">
                  <a:extLst>
                    <a:ext uri="{FF2B5EF4-FFF2-40B4-BE49-F238E27FC236}">
                      <a16:creationId xmlns:a16="http://schemas.microsoft.com/office/drawing/2014/main" id="{527B4052-DA9E-401C-9C45-0510B55B7F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408" name="그림 6" descr="개체, 철물이(가) 표시된 사진&#10;&#10;높은 신뢰도로 생성된 설명">
                  <a:extLst>
                    <a:ext uri="{FF2B5EF4-FFF2-40B4-BE49-F238E27FC236}">
                      <a16:creationId xmlns:a16="http://schemas.microsoft.com/office/drawing/2014/main" id="{28F90B02-DC9F-4CCA-A479-EF5F3C9B22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406" name="Straight Connector 36">
                <a:extLst>
                  <a:ext uri="{FF2B5EF4-FFF2-40B4-BE49-F238E27FC236}">
                    <a16:creationId xmlns:a16="http://schemas.microsoft.com/office/drawing/2014/main" id="{180CEDAE-FA38-4EF4-9BCD-69AC701A9A1A}"/>
                  </a:ext>
                </a:extLst>
              </p:cNvPr>
              <p:cNvCxnSpPr>
                <a:cxnSpLocks/>
              </p:cNvCxnSpPr>
              <p:nvPr/>
            </p:nvCxnSpPr>
            <p:spPr>
              <a:xfrm>
                <a:off x="3979593" y="2573409"/>
                <a:ext cx="1810614" cy="2015129"/>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75" name="Group 71">
              <a:extLst>
                <a:ext uri="{FF2B5EF4-FFF2-40B4-BE49-F238E27FC236}">
                  <a16:creationId xmlns:a16="http://schemas.microsoft.com/office/drawing/2014/main" id="{94AD4E20-683C-4BA3-9742-9458C89CD9B9}"/>
                </a:ext>
              </a:extLst>
            </p:cNvPr>
            <p:cNvGrpSpPr/>
            <p:nvPr/>
          </p:nvGrpSpPr>
          <p:grpSpPr>
            <a:xfrm>
              <a:off x="2821646" y="3765418"/>
              <a:ext cx="2963160" cy="2963416"/>
              <a:chOff x="2821646" y="3765418"/>
              <a:chExt cx="2963160" cy="2963416"/>
            </a:xfrm>
          </p:grpSpPr>
          <p:grpSp>
            <p:nvGrpSpPr>
              <p:cNvPr id="401" name="Group 48">
                <a:extLst>
                  <a:ext uri="{FF2B5EF4-FFF2-40B4-BE49-F238E27FC236}">
                    <a16:creationId xmlns:a16="http://schemas.microsoft.com/office/drawing/2014/main" id="{30FED5A5-C232-4A4F-B897-51DEEA84D261}"/>
                  </a:ext>
                </a:extLst>
              </p:cNvPr>
              <p:cNvGrpSpPr/>
              <p:nvPr/>
            </p:nvGrpSpPr>
            <p:grpSpPr>
              <a:xfrm>
                <a:off x="2821646" y="3765418"/>
                <a:ext cx="1569118" cy="2963416"/>
                <a:chOff x="1252528" y="2284247"/>
                <a:chExt cx="1569118" cy="2963416"/>
              </a:xfrm>
            </p:grpSpPr>
            <p:pic>
              <p:nvPicPr>
                <p:cNvPr id="403" name="그림 4">
                  <a:extLst>
                    <a:ext uri="{FF2B5EF4-FFF2-40B4-BE49-F238E27FC236}">
                      <a16:creationId xmlns:a16="http://schemas.microsoft.com/office/drawing/2014/main" id="{BF4559DC-E25B-46D1-A4A9-8DABE830B9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404" name="그림 6" descr="개체, 철물이(가) 표시된 사진&#10;&#10;높은 신뢰도로 생성된 설명">
                  <a:extLst>
                    <a:ext uri="{FF2B5EF4-FFF2-40B4-BE49-F238E27FC236}">
                      <a16:creationId xmlns:a16="http://schemas.microsoft.com/office/drawing/2014/main" id="{427B82C4-164B-494A-9093-0ACA0EAF5F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402" name="Straight Connector 36">
                <a:extLst>
                  <a:ext uri="{FF2B5EF4-FFF2-40B4-BE49-F238E27FC236}">
                    <a16:creationId xmlns:a16="http://schemas.microsoft.com/office/drawing/2014/main" id="{8BB3FBB2-08AE-4046-B7E9-53882DD8AF86}"/>
                  </a:ext>
                </a:extLst>
              </p:cNvPr>
              <p:cNvCxnSpPr>
                <a:cxnSpLocks/>
              </p:cNvCxnSpPr>
              <p:nvPr/>
            </p:nvCxnSpPr>
            <p:spPr>
              <a:xfrm flipV="1">
                <a:off x="4018850" y="4651086"/>
                <a:ext cx="1765956" cy="1320295"/>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76" name="Group 69">
              <a:extLst>
                <a:ext uri="{FF2B5EF4-FFF2-40B4-BE49-F238E27FC236}">
                  <a16:creationId xmlns:a16="http://schemas.microsoft.com/office/drawing/2014/main" id="{DC401FCC-E7DB-4A03-9781-7D9F615832EB}"/>
                </a:ext>
              </a:extLst>
            </p:cNvPr>
            <p:cNvGrpSpPr/>
            <p:nvPr/>
          </p:nvGrpSpPr>
          <p:grpSpPr>
            <a:xfrm>
              <a:off x="1252528" y="2284247"/>
              <a:ext cx="4562174" cy="2963416"/>
              <a:chOff x="1252528" y="2284247"/>
              <a:chExt cx="4562174" cy="2963416"/>
            </a:xfrm>
          </p:grpSpPr>
          <p:grpSp>
            <p:nvGrpSpPr>
              <p:cNvPr id="397" name="Group 1">
                <a:extLst>
                  <a:ext uri="{FF2B5EF4-FFF2-40B4-BE49-F238E27FC236}">
                    <a16:creationId xmlns:a16="http://schemas.microsoft.com/office/drawing/2014/main" id="{1CAD841B-10BF-4260-811F-DAB040132987}"/>
                  </a:ext>
                </a:extLst>
              </p:cNvPr>
              <p:cNvGrpSpPr/>
              <p:nvPr/>
            </p:nvGrpSpPr>
            <p:grpSpPr>
              <a:xfrm>
                <a:off x="1252528" y="2284247"/>
                <a:ext cx="1569118" cy="2963416"/>
                <a:chOff x="1252528" y="2284247"/>
                <a:chExt cx="1569118" cy="2963416"/>
              </a:xfrm>
            </p:grpSpPr>
            <p:pic>
              <p:nvPicPr>
                <p:cNvPr id="399" name="그림 398">
                  <a:extLst>
                    <a:ext uri="{FF2B5EF4-FFF2-40B4-BE49-F238E27FC236}">
                      <a16:creationId xmlns:a16="http://schemas.microsoft.com/office/drawing/2014/main" id="{E37B4739-E625-4DE9-9F99-2030D71EC1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400" name="그림 399" descr="개체, 철물이(가) 표시된 사진&#10;&#10;높은 신뢰도로 생성된 설명">
                  <a:extLst>
                    <a:ext uri="{FF2B5EF4-FFF2-40B4-BE49-F238E27FC236}">
                      <a16:creationId xmlns:a16="http://schemas.microsoft.com/office/drawing/2014/main" id="{91E36ABC-FBCD-4F5D-842C-43B764ED43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398" name="Straight Connector 36">
                <a:extLst>
                  <a:ext uri="{FF2B5EF4-FFF2-40B4-BE49-F238E27FC236}">
                    <a16:creationId xmlns:a16="http://schemas.microsoft.com/office/drawing/2014/main" id="{EBF89DA5-9027-450A-8B70-633D47278534}"/>
                  </a:ext>
                </a:extLst>
              </p:cNvPr>
              <p:cNvCxnSpPr>
                <a:cxnSpLocks/>
              </p:cNvCxnSpPr>
              <p:nvPr/>
            </p:nvCxnSpPr>
            <p:spPr>
              <a:xfrm>
                <a:off x="2580758" y="4415761"/>
                <a:ext cx="3233944" cy="19801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77" name="Group 70">
              <a:extLst>
                <a:ext uri="{FF2B5EF4-FFF2-40B4-BE49-F238E27FC236}">
                  <a16:creationId xmlns:a16="http://schemas.microsoft.com/office/drawing/2014/main" id="{88493359-5715-4A96-B12B-36E2A6123667}"/>
                </a:ext>
              </a:extLst>
            </p:cNvPr>
            <p:cNvGrpSpPr/>
            <p:nvPr/>
          </p:nvGrpSpPr>
          <p:grpSpPr>
            <a:xfrm>
              <a:off x="232482" y="3765418"/>
              <a:ext cx="5552324" cy="2963416"/>
              <a:chOff x="232482" y="3765418"/>
              <a:chExt cx="5552324" cy="2963416"/>
            </a:xfrm>
          </p:grpSpPr>
          <p:grpSp>
            <p:nvGrpSpPr>
              <p:cNvPr id="393" name="Group 51">
                <a:extLst>
                  <a:ext uri="{FF2B5EF4-FFF2-40B4-BE49-F238E27FC236}">
                    <a16:creationId xmlns:a16="http://schemas.microsoft.com/office/drawing/2014/main" id="{CD39636F-9514-4673-8DD6-E257139AD9E6}"/>
                  </a:ext>
                </a:extLst>
              </p:cNvPr>
              <p:cNvGrpSpPr/>
              <p:nvPr/>
            </p:nvGrpSpPr>
            <p:grpSpPr>
              <a:xfrm>
                <a:off x="232482" y="3765418"/>
                <a:ext cx="1569118" cy="2963416"/>
                <a:chOff x="1252528" y="2284247"/>
                <a:chExt cx="1569118" cy="2963416"/>
              </a:xfrm>
            </p:grpSpPr>
            <p:pic>
              <p:nvPicPr>
                <p:cNvPr id="395" name="그림 4">
                  <a:extLst>
                    <a:ext uri="{FF2B5EF4-FFF2-40B4-BE49-F238E27FC236}">
                      <a16:creationId xmlns:a16="http://schemas.microsoft.com/office/drawing/2014/main" id="{50290033-1A27-4966-9A76-43B9C74BD3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396" name="그림 6" descr="개체, 철물이(가) 표시된 사진&#10;&#10;높은 신뢰도로 생성된 설명">
                  <a:extLst>
                    <a:ext uri="{FF2B5EF4-FFF2-40B4-BE49-F238E27FC236}">
                      <a16:creationId xmlns:a16="http://schemas.microsoft.com/office/drawing/2014/main" id="{28C40CAC-D9B8-483A-A2C6-F2D020179F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394" name="Straight Connector 36">
                <a:extLst>
                  <a:ext uri="{FF2B5EF4-FFF2-40B4-BE49-F238E27FC236}">
                    <a16:creationId xmlns:a16="http://schemas.microsoft.com/office/drawing/2014/main" id="{DD7FBB8F-59E2-441B-9FDB-D3FF9B4EF774}"/>
                  </a:ext>
                </a:extLst>
              </p:cNvPr>
              <p:cNvCxnSpPr>
                <a:cxnSpLocks/>
              </p:cNvCxnSpPr>
              <p:nvPr/>
            </p:nvCxnSpPr>
            <p:spPr>
              <a:xfrm flipV="1">
                <a:off x="1421920" y="4588538"/>
                <a:ext cx="4362886" cy="1390223"/>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78" name="그룹 377">
              <a:extLst>
                <a:ext uri="{FF2B5EF4-FFF2-40B4-BE49-F238E27FC236}">
                  <a16:creationId xmlns:a16="http://schemas.microsoft.com/office/drawing/2014/main" id="{4D22FBB4-D91A-4658-AC6A-E63E9B9F5E77}"/>
                </a:ext>
              </a:extLst>
            </p:cNvPr>
            <p:cNvGrpSpPr/>
            <p:nvPr/>
          </p:nvGrpSpPr>
          <p:grpSpPr>
            <a:xfrm>
              <a:off x="163042" y="664393"/>
              <a:ext cx="1123364" cy="2669479"/>
              <a:chOff x="163042" y="647988"/>
              <a:chExt cx="1123364" cy="2669479"/>
            </a:xfrm>
          </p:grpSpPr>
          <p:pic>
            <p:nvPicPr>
              <p:cNvPr id="391" name="Picture 38">
                <a:extLst>
                  <a:ext uri="{FF2B5EF4-FFF2-40B4-BE49-F238E27FC236}">
                    <a16:creationId xmlns:a16="http://schemas.microsoft.com/office/drawing/2014/main" id="{56DC9A41-3668-40E1-A0FE-BD2A8E13F0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392" name="그림 6" descr="개체, 철물이(가) 표시된 사진&#10;&#10;높은 신뢰도로 생성된 설명">
                <a:extLst>
                  <a:ext uri="{FF2B5EF4-FFF2-40B4-BE49-F238E27FC236}">
                    <a16:creationId xmlns:a16="http://schemas.microsoft.com/office/drawing/2014/main" id="{3EFB15FA-1164-4A18-AA9E-88630212C5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379" name="그룹 378">
              <a:extLst>
                <a:ext uri="{FF2B5EF4-FFF2-40B4-BE49-F238E27FC236}">
                  <a16:creationId xmlns:a16="http://schemas.microsoft.com/office/drawing/2014/main" id="{6D3B361B-F630-4855-8E24-6519808A74E4}"/>
                </a:ext>
              </a:extLst>
            </p:cNvPr>
            <p:cNvGrpSpPr/>
            <p:nvPr/>
          </p:nvGrpSpPr>
          <p:grpSpPr>
            <a:xfrm>
              <a:off x="2723511" y="664393"/>
              <a:ext cx="1123364" cy="2669479"/>
              <a:chOff x="163042" y="647988"/>
              <a:chExt cx="1123364" cy="2669479"/>
            </a:xfrm>
          </p:grpSpPr>
          <p:pic>
            <p:nvPicPr>
              <p:cNvPr id="389" name="Picture 38">
                <a:extLst>
                  <a:ext uri="{FF2B5EF4-FFF2-40B4-BE49-F238E27FC236}">
                    <a16:creationId xmlns:a16="http://schemas.microsoft.com/office/drawing/2014/main" id="{4D83EBDF-CCEC-4298-8D3D-5CDE393531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390" name="그림 6" descr="개체, 철물이(가) 표시된 사진&#10;&#10;높은 신뢰도로 생성된 설명">
                <a:extLst>
                  <a:ext uri="{FF2B5EF4-FFF2-40B4-BE49-F238E27FC236}">
                    <a16:creationId xmlns:a16="http://schemas.microsoft.com/office/drawing/2014/main" id="{67FC15B4-DE4B-4187-8137-BE20D07C61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380" name="그룹 379">
              <a:extLst>
                <a:ext uri="{FF2B5EF4-FFF2-40B4-BE49-F238E27FC236}">
                  <a16:creationId xmlns:a16="http://schemas.microsoft.com/office/drawing/2014/main" id="{3DF17F16-83CD-487E-AC1C-AE363C7C23A9}"/>
                </a:ext>
              </a:extLst>
            </p:cNvPr>
            <p:cNvGrpSpPr/>
            <p:nvPr/>
          </p:nvGrpSpPr>
          <p:grpSpPr>
            <a:xfrm>
              <a:off x="1155998" y="2617027"/>
              <a:ext cx="1123364" cy="2669479"/>
              <a:chOff x="163042" y="647988"/>
              <a:chExt cx="1123364" cy="2669479"/>
            </a:xfrm>
          </p:grpSpPr>
          <p:pic>
            <p:nvPicPr>
              <p:cNvPr id="387" name="Picture 38">
                <a:extLst>
                  <a:ext uri="{FF2B5EF4-FFF2-40B4-BE49-F238E27FC236}">
                    <a16:creationId xmlns:a16="http://schemas.microsoft.com/office/drawing/2014/main" id="{72315E06-9647-4869-A189-343913BFED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388" name="그림 6" descr="개체, 철물이(가) 표시된 사진&#10;&#10;높은 신뢰도로 생성된 설명">
                <a:extLst>
                  <a:ext uri="{FF2B5EF4-FFF2-40B4-BE49-F238E27FC236}">
                    <a16:creationId xmlns:a16="http://schemas.microsoft.com/office/drawing/2014/main" id="{4A2F2CC4-F62F-4F17-9640-1A76BADE3F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381" name="그룹 380">
              <a:extLst>
                <a:ext uri="{FF2B5EF4-FFF2-40B4-BE49-F238E27FC236}">
                  <a16:creationId xmlns:a16="http://schemas.microsoft.com/office/drawing/2014/main" id="{A0190250-A3AF-4B6A-BFBB-090DE3563A90}"/>
                </a:ext>
              </a:extLst>
            </p:cNvPr>
            <p:cNvGrpSpPr/>
            <p:nvPr/>
          </p:nvGrpSpPr>
          <p:grpSpPr>
            <a:xfrm>
              <a:off x="125941" y="4147207"/>
              <a:ext cx="1123364" cy="2669479"/>
              <a:chOff x="163042" y="647988"/>
              <a:chExt cx="1123364" cy="2669479"/>
            </a:xfrm>
          </p:grpSpPr>
          <p:pic>
            <p:nvPicPr>
              <p:cNvPr id="385" name="Picture 38">
                <a:extLst>
                  <a:ext uri="{FF2B5EF4-FFF2-40B4-BE49-F238E27FC236}">
                    <a16:creationId xmlns:a16="http://schemas.microsoft.com/office/drawing/2014/main" id="{77F07682-789F-4775-85D8-CF8AB8905F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386" name="그림 6" descr="개체, 철물이(가) 표시된 사진&#10;&#10;높은 신뢰도로 생성된 설명">
                <a:extLst>
                  <a:ext uri="{FF2B5EF4-FFF2-40B4-BE49-F238E27FC236}">
                    <a16:creationId xmlns:a16="http://schemas.microsoft.com/office/drawing/2014/main" id="{5CDFAAFB-CB84-48E5-A08A-F2C6B48FC3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382" name="그룹 381">
              <a:extLst>
                <a:ext uri="{FF2B5EF4-FFF2-40B4-BE49-F238E27FC236}">
                  <a16:creationId xmlns:a16="http://schemas.microsoft.com/office/drawing/2014/main" id="{0385DD46-A0A6-432E-95DD-1F7FB6694713}"/>
                </a:ext>
              </a:extLst>
            </p:cNvPr>
            <p:cNvGrpSpPr/>
            <p:nvPr/>
          </p:nvGrpSpPr>
          <p:grpSpPr>
            <a:xfrm>
              <a:off x="2728985" y="4103237"/>
              <a:ext cx="1123364" cy="2669479"/>
              <a:chOff x="163042" y="647988"/>
              <a:chExt cx="1123364" cy="2669479"/>
            </a:xfrm>
          </p:grpSpPr>
          <p:pic>
            <p:nvPicPr>
              <p:cNvPr id="383" name="Picture 38">
                <a:extLst>
                  <a:ext uri="{FF2B5EF4-FFF2-40B4-BE49-F238E27FC236}">
                    <a16:creationId xmlns:a16="http://schemas.microsoft.com/office/drawing/2014/main" id="{4DFF42EC-5B9E-4E07-B750-BE0512E007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384" name="그림 6" descr="개체, 철물이(가) 표시된 사진&#10;&#10;높은 신뢰도로 생성된 설명">
                <a:extLst>
                  <a:ext uri="{FF2B5EF4-FFF2-40B4-BE49-F238E27FC236}">
                    <a16:creationId xmlns:a16="http://schemas.microsoft.com/office/drawing/2014/main" id="{FCD08365-B15C-4D05-8CDB-9383AD1814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grpSp>
        <p:nvGrpSpPr>
          <p:cNvPr id="415" name="그룹 414">
            <a:extLst>
              <a:ext uri="{FF2B5EF4-FFF2-40B4-BE49-F238E27FC236}">
                <a16:creationId xmlns:a16="http://schemas.microsoft.com/office/drawing/2014/main" id="{AD046E44-D5ED-4B8D-87E5-6D813B8A1716}"/>
              </a:ext>
            </a:extLst>
          </p:cNvPr>
          <p:cNvGrpSpPr/>
          <p:nvPr/>
        </p:nvGrpSpPr>
        <p:grpSpPr>
          <a:xfrm>
            <a:off x="8355541" y="4429260"/>
            <a:ext cx="2152807" cy="2279187"/>
            <a:chOff x="125941" y="319286"/>
            <a:chExt cx="6137122" cy="6497400"/>
          </a:xfrm>
        </p:grpSpPr>
        <p:grpSp>
          <p:nvGrpSpPr>
            <p:cNvPr id="416" name="그룹 16">
              <a:extLst>
                <a:ext uri="{FF2B5EF4-FFF2-40B4-BE49-F238E27FC236}">
                  <a16:creationId xmlns:a16="http://schemas.microsoft.com/office/drawing/2014/main" id="{FB04F535-12E0-420E-9C67-D2CA820AD76A}"/>
                </a:ext>
              </a:extLst>
            </p:cNvPr>
            <p:cNvGrpSpPr/>
            <p:nvPr/>
          </p:nvGrpSpPr>
          <p:grpSpPr>
            <a:xfrm>
              <a:off x="5427109" y="3541400"/>
              <a:ext cx="835954" cy="1489355"/>
              <a:chOff x="6409944" y="2491765"/>
              <a:chExt cx="1691640" cy="2535165"/>
            </a:xfrm>
          </p:grpSpPr>
          <p:sp>
            <p:nvSpPr>
              <p:cNvPr id="559" name="모서리가 둥근 직사각형 17">
                <a:extLst>
                  <a:ext uri="{FF2B5EF4-FFF2-40B4-BE49-F238E27FC236}">
                    <a16:creationId xmlns:a16="http://schemas.microsoft.com/office/drawing/2014/main" id="{3CC7F3D6-A8CA-4EE9-98DA-668186C105A8}"/>
                  </a:ext>
                </a:extLst>
              </p:cNvPr>
              <p:cNvSpPr/>
              <p:nvPr/>
            </p:nvSpPr>
            <p:spPr>
              <a:xfrm>
                <a:off x="6940296" y="2491765"/>
                <a:ext cx="630936" cy="2441448"/>
              </a:xfrm>
              <a:prstGeom prst="roundRect">
                <a:avLst/>
              </a:prstGeom>
              <a:solidFill>
                <a:schemeClr val="tx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560" name="모서리가 둥근 직사각형 18">
                <a:extLst>
                  <a:ext uri="{FF2B5EF4-FFF2-40B4-BE49-F238E27FC236}">
                    <a16:creationId xmlns:a16="http://schemas.microsoft.com/office/drawing/2014/main" id="{7792DB02-D630-4C78-B011-E2265E5A7932}"/>
                  </a:ext>
                </a:extLst>
              </p:cNvPr>
              <p:cNvSpPr/>
              <p:nvPr/>
            </p:nvSpPr>
            <p:spPr>
              <a:xfrm>
                <a:off x="6409944" y="4839495"/>
                <a:ext cx="1691640" cy="187435"/>
              </a:xfrm>
              <a:prstGeom prst="roundRect">
                <a:avLst/>
              </a:prstGeom>
              <a:solidFill>
                <a:schemeClr val="tx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grpSp>
        <p:grpSp>
          <p:nvGrpSpPr>
            <p:cNvPr id="417" name="Group 67">
              <a:extLst>
                <a:ext uri="{FF2B5EF4-FFF2-40B4-BE49-F238E27FC236}">
                  <a16:creationId xmlns:a16="http://schemas.microsoft.com/office/drawing/2014/main" id="{C455C098-5272-4C31-BB64-FE56138476F6}"/>
                </a:ext>
              </a:extLst>
            </p:cNvPr>
            <p:cNvGrpSpPr/>
            <p:nvPr/>
          </p:nvGrpSpPr>
          <p:grpSpPr>
            <a:xfrm>
              <a:off x="263973" y="319286"/>
              <a:ext cx="5526234" cy="4275165"/>
              <a:chOff x="263973" y="319286"/>
              <a:chExt cx="5526234" cy="4275165"/>
            </a:xfrm>
          </p:grpSpPr>
          <p:grpSp>
            <p:nvGrpSpPr>
              <p:cNvPr id="555" name="Group 29">
                <a:extLst>
                  <a:ext uri="{FF2B5EF4-FFF2-40B4-BE49-F238E27FC236}">
                    <a16:creationId xmlns:a16="http://schemas.microsoft.com/office/drawing/2014/main" id="{5EB00016-A0CA-45F1-B74A-BA35198FF347}"/>
                  </a:ext>
                </a:extLst>
              </p:cNvPr>
              <p:cNvGrpSpPr/>
              <p:nvPr/>
            </p:nvGrpSpPr>
            <p:grpSpPr>
              <a:xfrm>
                <a:off x="263973" y="319286"/>
                <a:ext cx="1569118" cy="2963416"/>
                <a:chOff x="1252528" y="2284247"/>
                <a:chExt cx="1569118" cy="2963416"/>
              </a:xfrm>
            </p:grpSpPr>
            <p:pic>
              <p:nvPicPr>
                <p:cNvPr id="557" name="그림 4">
                  <a:extLst>
                    <a:ext uri="{FF2B5EF4-FFF2-40B4-BE49-F238E27FC236}">
                      <a16:creationId xmlns:a16="http://schemas.microsoft.com/office/drawing/2014/main" id="{4C42B0D5-B2CE-41B1-860B-0C4F862D0F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558" name="그림 6" descr="개체, 철물이(가) 표시된 사진&#10;&#10;높은 신뢰도로 생성된 설명">
                  <a:extLst>
                    <a:ext uri="{FF2B5EF4-FFF2-40B4-BE49-F238E27FC236}">
                      <a16:creationId xmlns:a16="http://schemas.microsoft.com/office/drawing/2014/main" id="{19FB304C-D33E-4286-8689-01256CEE29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556" name="Straight Connector 36">
                <a:extLst>
                  <a:ext uri="{FF2B5EF4-FFF2-40B4-BE49-F238E27FC236}">
                    <a16:creationId xmlns:a16="http://schemas.microsoft.com/office/drawing/2014/main" id="{828B5CE6-B9BF-47D5-8D2E-EEBCE9936DD7}"/>
                  </a:ext>
                </a:extLst>
              </p:cNvPr>
              <p:cNvCxnSpPr>
                <a:cxnSpLocks/>
              </p:cNvCxnSpPr>
              <p:nvPr/>
            </p:nvCxnSpPr>
            <p:spPr>
              <a:xfrm>
                <a:off x="1497179" y="2421586"/>
                <a:ext cx="4293028" cy="2172865"/>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18" name="Group 68">
              <a:extLst>
                <a:ext uri="{FF2B5EF4-FFF2-40B4-BE49-F238E27FC236}">
                  <a16:creationId xmlns:a16="http://schemas.microsoft.com/office/drawing/2014/main" id="{EE7D1478-F0A1-4B85-B312-3EA50F93CC39}"/>
                </a:ext>
              </a:extLst>
            </p:cNvPr>
            <p:cNvGrpSpPr/>
            <p:nvPr/>
          </p:nvGrpSpPr>
          <p:grpSpPr>
            <a:xfrm>
              <a:off x="2821646" y="319286"/>
              <a:ext cx="2968561" cy="4269252"/>
              <a:chOff x="2821646" y="319286"/>
              <a:chExt cx="2968561" cy="4269252"/>
            </a:xfrm>
          </p:grpSpPr>
          <p:grpSp>
            <p:nvGrpSpPr>
              <p:cNvPr id="551" name="Group 45">
                <a:extLst>
                  <a:ext uri="{FF2B5EF4-FFF2-40B4-BE49-F238E27FC236}">
                    <a16:creationId xmlns:a16="http://schemas.microsoft.com/office/drawing/2014/main" id="{189391B4-6523-4638-9BEB-FC0FAFD67A42}"/>
                  </a:ext>
                </a:extLst>
              </p:cNvPr>
              <p:cNvGrpSpPr/>
              <p:nvPr/>
            </p:nvGrpSpPr>
            <p:grpSpPr>
              <a:xfrm>
                <a:off x="2821646" y="319286"/>
                <a:ext cx="1569118" cy="2963416"/>
                <a:chOff x="1252528" y="2284247"/>
                <a:chExt cx="1569118" cy="2963416"/>
              </a:xfrm>
            </p:grpSpPr>
            <p:pic>
              <p:nvPicPr>
                <p:cNvPr id="553" name="그림 4">
                  <a:extLst>
                    <a:ext uri="{FF2B5EF4-FFF2-40B4-BE49-F238E27FC236}">
                      <a16:creationId xmlns:a16="http://schemas.microsoft.com/office/drawing/2014/main" id="{71A2785C-6381-424A-A40D-CF2F05BBA5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554" name="그림 6" descr="개체, 철물이(가) 표시된 사진&#10;&#10;높은 신뢰도로 생성된 설명">
                  <a:extLst>
                    <a:ext uri="{FF2B5EF4-FFF2-40B4-BE49-F238E27FC236}">
                      <a16:creationId xmlns:a16="http://schemas.microsoft.com/office/drawing/2014/main" id="{90554156-C9F5-4867-8EC8-DC8D25474E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552" name="Straight Connector 36">
                <a:extLst>
                  <a:ext uri="{FF2B5EF4-FFF2-40B4-BE49-F238E27FC236}">
                    <a16:creationId xmlns:a16="http://schemas.microsoft.com/office/drawing/2014/main" id="{25635781-1F74-4E61-A951-8115E3A5C65A}"/>
                  </a:ext>
                </a:extLst>
              </p:cNvPr>
              <p:cNvCxnSpPr>
                <a:cxnSpLocks/>
              </p:cNvCxnSpPr>
              <p:nvPr/>
            </p:nvCxnSpPr>
            <p:spPr>
              <a:xfrm>
                <a:off x="3979593" y="2573409"/>
                <a:ext cx="1810614" cy="2015129"/>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19" name="Group 71">
              <a:extLst>
                <a:ext uri="{FF2B5EF4-FFF2-40B4-BE49-F238E27FC236}">
                  <a16:creationId xmlns:a16="http://schemas.microsoft.com/office/drawing/2014/main" id="{A010B6FC-DF7D-4C81-A7B9-136C025EC0B8}"/>
                </a:ext>
              </a:extLst>
            </p:cNvPr>
            <p:cNvGrpSpPr/>
            <p:nvPr/>
          </p:nvGrpSpPr>
          <p:grpSpPr>
            <a:xfrm>
              <a:off x="2821646" y="3765418"/>
              <a:ext cx="2963160" cy="2963416"/>
              <a:chOff x="2821646" y="3765418"/>
              <a:chExt cx="2963160" cy="2963416"/>
            </a:xfrm>
          </p:grpSpPr>
          <p:grpSp>
            <p:nvGrpSpPr>
              <p:cNvPr id="547" name="Group 48">
                <a:extLst>
                  <a:ext uri="{FF2B5EF4-FFF2-40B4-BE49-F238E27FC236}">
                    <a16:creationId xmlns:a16="http://schemas.microsoft.com/office/drawing/2014/main" id="{72C94EA7-4C4E-4956-8DE8-99B4FC07589E}"/>
                  </a:ext>
                </a:extLst>
              </p:cNvPr>
              <p:cNvGrpSpPr/>
              <p:nvPr/>
            </p:nvGrpSpPr>
            <p:grpSpPr>
              <a:xfrm>
                <a:off x="2821646" y="3765418"/>
                <a:ext cx="1569118" cy="2963416"/>
                <a:chOff x="1252528" y="2284247"/>
                <a:chExt cx="1569118" cy="2963416"/>
              </a:xfrm>
            </p:grpSpPr>
            <p:pic>
              <p:nvPicPr>
                <p:cNvPr id="549" name="그림 4">
                  <a:extLst>
                    <a:ext uri="{FF2B5EF4-FFF2-40B4-BE49-F238E27FC236}">
                      <a16:creationId xmlns:a16="http://schemas.microsoft.com/office/drawing/2014/main" id="{E4C77C50-3997-48FF-813C-DF3799A26D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550" name="그림 6" descr="개체, 철물이(가) 표시된 사진&#10;&#10;높은 신뢰도로 생성된 설명">
                  <a:extLst>
                    <a:ext uri="{FF2B5EF4-FFF2-40B4-BE49-F238E27FC236}">
                      <a16:creationId xmlns:a16="http://schemas.microsoft.com/office/drawing/2014/main" id="{C4F66A10-622C-4B4C-8E1A-8F01FFDC29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548" name="Straight Connector 36">
                <a:extLst>
                  <a:ext uri="{FF2B5EF4-FFF2-40B4-BE49-F238E27FC236}">
                    <a16:creationId xmlns:a16="http://schemas.microsoft.com/office/drawing/2014/main" id="{177A7223-35EE-40AE-A521-6E6CC32CDAEC}"/>
                  </a:ext>
                </a:extLst>
              </p:cNvPr>
              <p:cNvCxnSpPr>
                <a:cxnSpLocks/>
              </p:cNvCxnSpPr>
              <p:nvPr/>
            </p:nvCxnSpPr>
            <p:spPr>
              <a:xfrm flipV="1">
                <a:off x="4018850" y="4651086"/>
                <a:ext cx="1765956" cy="1320295"/>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20" name="Group 69">
              <a:extLst>
                <a:ext uri="{FF2B5EF4-FFF2-40B4-BE49-F238E27FC236}">
                  <a16:creationId xmlns:a16="http://schemas.microsoft.com/office/drawing/2014/main" id="{D6184F2D-E40C-4EA7-80C4-BCA4B9482BC6}"/>
                </a:ext>
              </a:extLst>
            </p:cNvPr>
            <p:cNvGrpSpPr/>
            <p:nvPr/>
          </p:nvGrpSpPr>
          <p:grpSpPr>
            <a:xfrm>
              <a:off x="1252528" y="2284247"/>
              <a:ext cx="4562174" cy="2963416"/>
              <a:chOff x="1252528" y="2284247"/>
              <a:chExt cx="4562174" cy="2963416"/>
            </a:xfrm>
          </p:grpSpPr>
          <p:grpSp>
            <p:nvGrpSpPr>
              <p:cNvPr id="543" name="Group 1">
                <a:extLst>
                  <a:ext uri="{FF2B5EF4-FFF2-40B4-BE49-F238E27FC236}">
                    <a16:creationId xmlns:a16="http://schemas.microsoft.com/office/drawing/2014/main" id="{3B35FA2B-A5CE-4AFD-93E2-D463BBA8F2FE}"/>
                  </a:ext>
                </a:extLst>
              </p:cNvPr>
              <p:cNvGrpSpPr/>
              <p:nvPr/>
            </p:nvGrpSpPr>
            <p:grpSpPr>
              <a:xfrm>
                <a:off x="1252528" y="2284247"/>
                <a:ext cx="1569118" cy="2963416"/>
                <a:chOff x="1252528" y="2284247"/>
                <a:chExt cx="1569118" cy="2963416"/>
              </a:xfrm>
            </p:grpSpPr>
            <p:pic>
              <p:nvPicPr>
                <p:cNvPr id="545" name="그림 544">
                  <a:extLst>
                    <a:ext uri="{FF2B5EF4-FFF2-40B4-BE49-F238E27FC236}">
                      <a16:creationId xmlns:a16="http://schemas.microsoft.com/office/drawing/2014/main" id="{E855A2D4-B8B4-4664-B2DE-615A140447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546" name="그림 545" descr="개체, 철물이(가) 표시된 사진&#10;&#10;높은 신뢰도로 생성된 설명">
                  <a:extLst>
                    <a:ext uri="{FF2B5EF4-FFF2-40B4-BE49-F238E27FC236}">
                      <a16:creationId xmlns:a16="http://schemas.microsoft.com/office/drawing/2014/main" id="{9B1B7D10-57BB-427D-B8CE-69F15DCB6D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544" name="Straight Connector 36">
                <a:extLst>
                  <a:ext uri="{FF2B5EF4-FFF2-40B4-BE49-F238E27FC236}">
                    <a16:creationId xmlns:a16="http://schemas.microsoft.com/office/drawing/2014/main" id="{C1588869-19EE-443A-8619-991CBB55C5B8}"/>
                  </a:ext>
                </a:extLst>
              </p:cNvPr>
              <p:cNvCxnSpPr>
                <a:cxnSpLocks/>
              </p:cNvCxnSpPr>
              <p:nvPr/>
            </p:nvCxnSpPr>
            <p:spPr>
              <a:xfrm>
                <a:off x="2580758" y="4415761"/>
                <a:ext cx="3233944" cy="19801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21" name="Group 70">
              <a:extLst>
                <a:ext uri="{FF2B5EF4-FFF2-40B4-BE49-F238E27FC236}">
                  <a16:creationId xmlns:a16="http://schemas.microsoft.com/office/drawing/2014/main" id="{24036742-49C7-4365-8249-422B0B1D5744}"/>
                </a:ext>
              </a:extLst>
            </p:cNvPr>
            <p:cNvGrpSpPr/>
            <p:nvPr/>
          </p:nvGrpSpPr>
          <p:grpSpPr>
            <a:xfrm>
              <a:off x="232482" y="3765418"/>
              <a:ext cx="5552324" cy="2963416"/>
              <a:chOff x="232482" y="3765418"/>
              <a:chExt cx="5552324" cy="2963416"/>
            </a:xfrm>
          </p:grpSpPr>
          <p:grpSp>
            <p:nvGrpSpPr>
              <p:cNvPr id="539" name="Group 51">
                <a:extLst>
                  <a:ext uri="{FF2B5EF4-FFF2-40B4-BE49-F238E27FC236}">
                    <a16:creationId xmlns:a16="http://schemas.microsoft.com/office/drawing/2014/main" id="{3D1DF75D-7924-4064-A119-E74442734951}"/>
                  </a:ext>
                </a:extLst>
              </p:cNvPr>
              <p:cNvGrpSpPr/>
              <p:nvPr/>
            </p:nvGrpSpPr>
            <p:grpSpPr>
              <a:xfrm>
                <a:off x="232482" y="3765418"/>
                <a:ext cx="1569118" cy="2963416"/>
                <a:chOff x="1252528" y="2284247"/>
                <a:chExt cx="1569118" cy="2963416"/>
              </a:xfrm>
            </p:grpSpPr>
            <p:pic>
              <p:nvPicPr>
                <p:cNvPr id="541" name="그림 4">
                  <a:extLst>
                    <a:ext uri="{FF2B5EF4-FFF2-40B4-BE49-F238E27FC236}">
                      <a16:creationId xmlns:a16="http://schemas.microsoft.com/office/drawing/2014/main" id="{30706C20-BACF-43E8-815C-FC1862ECD7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528" y="2284247"/>
                  <a:ext cx="1569118" cy="2963416"/>
                </a:xfrm>
                <a:prstGeom prst="rect">
                  <a:avLst/>
                </a:prstGeom>
              </p:spPr>
            </p:pic>
            <p:pic>
              <p:nvPicPr>
                <p:cNvPr id="542" name="그림 6" descr="개체, 철물이(가) 표시된 사진&#10;&#10;높은 신뢰도로 생성된 설명">
                  <a:extLst>
                    <a:ext uri="{FF2B5EF4-FFF2-40B4-BE49-F238E27FC236}">
                      <a16:creationId xmlns:a16="http://schemas.microsoft.com/office/drawing/2014/main" id="{0A460010-099E-40FA-B9E7-4469DC71EB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0192" y="4057823"/>
                  <a:ext cx="340566" cy="842360"/>
                </a:xfrm>
                <a:prstGeom prst="rect">
                  <a:avLst/>
                </a:prstGeom>
                <a:scene3d>
                  <a:camera prst="isometricRightUp"/>
                  <a:lightRig rig="threePt" dir="t"/>
                </a:scene3d>
              </p:spPr>
            </p:pic>
          </p:grpSp>
          <p:cxnSp>
            <p:nvCxnSpPr>
              <p:cNvPr id="540" name="Straight Connector 36">
                <a:extLst>
                  <a:ext uri="{FF2B5EF4-FFF2-40B4-BE49-F238E27FC236}">
                    <a16:creationId xmlns:a16="http://schemas.microsoft.com/office/drawing/2014/main" id="{4862263A-5F3F-4CB9-B6F3-7FFE5BD00ACD}"/>
                  </a:ext>
                </a:extLst>
              </p:cNvPr>
              <p:cNvCxnSpPr>
                <a:cxnSpLocks/>
              </p:cNvCxnSpPr>
              <p:nvPr/>
            </p:nvCxnSpPr>
            <p:spPr>
              <a:xfrm flipV="1">
                <a:off x="1421920" y="4588538"/>
                <a:ext cx="4362886" cy="1390223"/>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22" name="그룹 421">
              <a:extLst>
                <a:ext uri="{FF2B5EF4-FFF2-40B4-BE49-F238E27FC236}">
                  <a16:creationId xmlns:a16="http://schemas.microsoft.com/office/drawing/2014/main" id="{0A244DFC-F92D-4B27-8BD3-931795EA1C5D}"/>
                </a:ext>
              </a:extLst>
            </p:cNvPr>
            <p:cNvGrpSpPr/>
            <p:nvPr/>
          </p:nvGrpSpPr>
          <p:grpSpPr>
            <a:xfrm>
              <a:off x="163042" y="664393"/>
              <a:ext cx="1123364" cy="2669479"/>
              <a:chOff x="163042" y="647988"/>
              <a:chExt cx="1123364" cy="2669479"/>
            </a:xfrm>
          </p:grpSpPr>
          <p:pic>
            <p:nvPicPr>
              <p:cNvPr id="537" name="Picture 38">
                <a:extLst>
                  <a:ext uri="{FF2B5EF4-FFF2-40B4-BE49-F238E27FC236}">
                    <a16:creationId xmlns:a16="http://schemas.microsoft.com/office/drawing/2014/main" id="{DBA5885A-8C4F-438B-9337-E14D04D481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538" name="그림 6" descr="개체, 철물이(가) 표시된 사진&#10;&#10;높은 신뢰도로 생성된 설명">
                <a:extLst>
                  <a:ext uri="{FF2B5EF4-FFF2-40B4-BE49-F238E27FC236}">
                    <a16:creationId xmlns:a16="http://schemas.microsoft.com/office/drawing/2014/main" id="{4A0904EE-9C01-40F9-A1F6-A92108167A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423" name="그룹 422">
              <a:extLst>
                <a:ext uri="{FF2B5EF4-FFF2-40B4-BE49-F238E27FC236}">
                  <a16:creationId xmlns:a16="http://schemas.microsoft.com/office/drawing/2014/main" id="{1A4B5DF5-9D8E-4E3B-8ECF-11E57CCE45FE}"/>
                </a:ext>
              </a:extLst>
            </p:cNvPr>
            <p:cNvGrpSpPr/>
            <p:nvPr/>
          </p:nvGrpSpPr>
          <p:grpSpPr>
            <a:xfrm>
              <a:off x="2723511" y="664393"/>
              <a:ext cx="1123364" cy="2669479"/>
              <a:chOff x="163042" y="647988"/>
              <a:chExt cx="1123364" cy="2669479"/>
            </a:xfrm>
          </p:grpSpPr>
          <p:pic>
            <p:nvPicPr>
              <p:cNvPr id="535" name="Picture 38">
                <a:extLst>
                  <a:ext uri="{FF2B5EF4-FFF2-40B4-BE49-F238E27FC236}">
                    <a16:creationId xmlns:a16="http://schemas.microsoft.com/office/drawing/2014/main" id="{345E4BAC-5877-4095-AEBF-9F50FD314B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536" name="그림 6" descr="개체, 철물이(가) 표시된 사진&#10;&#10;높은 신뢰도로 생성된 설명">
                <a:extLst>
                  <a:ext uri="{FF2B5EF4-FFF2-40B4-BE49-F238E27FC236}">
                    <a16:creationId xmlns:a16="http://schemas.microsoft.com/office/drawing/2014/main" id="{DC6C334F-7D14-438E-8ED2-C76352943F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424" name="그룹 423">
              <a:extLst>
                <a:ext uri="{FF2B5EF4-FFF2-40B4-BE49-F238E27FC236}">
                  <a16:creationId xmlns:a16="http://schemas.microsoft.com/office/drawing/2014/main" id="{09E36051-61A7-402F-9B90-B9C952BE72C9}"/>
                </a:ext>
              </a:extLst>
            </p:cNvPr>
            <p:cNvGrpSpPr/>
            <p:nvPr/>
          </p:nvGrpSpPr>
          <p:grpSpPr>
            <a:xfrm>
              <a:off x="1155998" y="2617027"/>
              <a:ext cx="1123364" cy="2669479"/>
              <a:chOff x="163042" y="647988"/>
              <a:chExt cx="1123364" cy="2669479"/>
            </a:xfrm>
          </p:grpSpPr>
          <p:pic>
            <p:nvPicPr>
              <p:cNvPr id="431" name="Picture 38">
                <a:extLst>
                  <a:ext uri="{FF2B5EF4-FFF2-40B4-BE49-F238E27FC236}">
                    <a16:creationId xmlns:a16="http://schemas.microsoft.com/office/drawing/2014/main" id="{10807153-0D20-46D7-81A7-F351F28754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432" name="그림 6" descr="개체, 철물이(가) 표시된 사진&#10;&#10;높은 신뢰도로 생성된 설명">
                <a:extLst>
                  <a:ext uri="{FF2B5EF4-FFF2-40B4-BE49-F238E27FC236}">
                    <a16:creationId xmlns:a16="http://schemas.microsoft.com/office/drawing/2014/main" id="{8313624C-E024-4456-B821-0A05A2DB70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425" name="그룹 424">
              <a:extLst>
                <a:ext uri="{FF2B5EF4-FFF2-40B4-BE49-F238E27FC236}">
                  <a16:creationId xmlns:a16="http://schemas.microsoft.com/office/drawing/2014/main" id="{8E30CB94-8547-40B4-8086-264A4F04A417}"/>
                </a:ext>
              </a:extLst>
            </p:cNvPr>
            <p:cNvGrpSpPr/>
            <p:nvPr/>
          </p:nvGrpSpPr>
          <p:grpSpPr>
            <a:xfrm>
              <a:off x="125941" y="4147207"/>
              <a:ext cx="1123364" cy="2669479"/>
              <a:chOff x="163042" y="647988"/>
              <a:chExt cx="1123364" cy="2669479"/>
            </a:xfrm>
          </p:grpSpPr>
          <p:pic>
            <p:nvPicPr>
              <p:cNvPr id="429" name="Picture 38">
                <a:extLst>
                  <a:ext uri="{FF2B5EF4-FFF2-40B4-BE49-F238E27FC236}">
                    <a16:creationId xmlns:a16="http://schemas.microsoft.com/office/drawing/2014/main" id="{B2AAF5EE-6BFF-448D-9529-1ED5563FAC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430" name="그림 6" descr="개체, 철물이(가) 표시된 사진&#10;&#10;높은 신뢰도로 생성된 설명">
                <a:extLst>
                  <a:ext uri="{FF2B5EF4-FFF2-40B4-BE49-F238E27FC236}">
                    <a16:creationId xmlns:a16="http://schemas.microsoft.com/office/drawing/2014/main" id="{DDCE9E1E-85F0-4E29-AE17-DEA7389C6F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nvGrpSpPr>
            <p:cNvPr id="426" name="그룹 425">
              <a:extLst>
                <a:ext uri="{FF2B5EF4-FFF2-40B4-BE49-F238E27FC236}">
                  <a16:creationId xmlns:a16="http://schemas.microsoft.com/office/drawing/2014/main" id="{C96BE164-72AA-4994-9F05-2FB65839B9BE}"/>
                </a:ext>
              </a:extLst>
            </p:cNvPr>
            <p:cNvGrpSpPr/>
            <p:nvPr/>
          </p:nvGrpSpPr>
          <p:grpSpPr>
            <a:xfrm>
              <a:off x="2728985" y="4103237"/>
              <a:ext cx="1123364" cy="2669479"/>
              <a:chOff x="163042" y="647988"/>
              <a:chExt cx="1123364" cy="2669479"/>
            </a:xfrm>
          </p:grpSpPr>
          <p:pic>
            <p:nvPicPr>
              <p:cNvPr id="427" name="Picture 38">
                <a:extLst>
                  <a:ext uri="{FF2B5EF4-FFF2-40B4-BE49-F238E27FC236}">
                    <a16:creationId xmlns:a16="http://schemas.microsoft.com/office/drawing/2014/main" id="{8C7F6088-D9EE-49CE-89C6-15B496136E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42" y="647988"/>
                <a:ext cx="1123364" cy="2669479"/>
              </a:xfrm>
              <a:prstGeom prst="rect">
                <a:avLst/>
              </a:prstGeom>
            </p:spPr>
          </p:pic>
          <p:pic>
            <p:nvPicPr>
              <p:cNvPr id="428" name="그림 6" descr="개체, 철물이(가) 표시된 사진&#10;&#10;높은 신뢰도로 생성된 설명">
                <a:extLst>
                  <a:ext uri="{FF2B5EF4-FFF2-40B4-BE49-F238E27FC236}">
                    <a16:creationId xmlns:a16="http://schemas.microsoft.com/office/drawing/2014/main" id="{C868DB71-EA6A-4802-AE39-F343EDE2EB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55" y="2302834"/>
                <a:ext cx="340566" cy="842360"/>
              </a:xfrm>
              <a:prstGeom prst="rect">
                <a:avLst/>
              </a:prstGeom>
              <a:scene3d>
                <a:camera prst="isometricRightUp"/>
                <a:lightRig rig="threePt" dir="t"/>
              </a:scene3d>
            </p:spPr>
          </p:pic>
        </p:grpSp>
      </p:grpSp>
      <p:sp>
        <p:nvSpPr>
          <p:cNvPr id="172" name="TextBox 171">
            <a:extLst>
              <a:ext uri="{FF2B5EF4-FFF2-40B4-BE49-F238E27FC236}">
                <a16:creationId xmlns:a16="http://schemas.microsoft.com/office/drawing/2014/main" id="{82AA890A-9DA0-4630-8A6B-4F37B3D6FE2B}"/>
              </a:ext>
            </a:extLst>
          </p:cNvPr>
          <p:cNvSpPr txBox="1"/>
          <p:nvPr/>
        </p:nvSpPr>
        <p:spPr>
          <a:xfrm>
            <a:off x="-3679" y="3202491"/>
            <a:ext cx="12184552" cy="1077218"/>
          </a:xfrm>
          <a:prstGeom prst="rect">
            <a:avLst/>
          </a:prstGeom>
          <a:solidFill>
            <a:srgbClr val="C00000"/>
          </a:solidFill>
        </p:spPr>
        <p:txBody>
          <a:bodyPr wrap="square" rtlCol="0">
            <a:spAutoFit/>
          </a:bodyPr>
          <a:lstStyle/>
          <a:p>
            <a:pPr algn="ctr"/>
            <a:r>
              <a:rPr lang="en-US" sz="3200" b="1" dirty="0"/>
              <a:t>Requires extremely expensive data collection process and </a:t>
            </a:r>
            <a:br>
              <a:rPr lang="en-US" sz="3200" b="1" dirty="0"/>
            </a:br>
            <a:r>
              <a:rPr lang="en-US" sz="3200" b="1" dirty="0"/>
              <a:t>does not generalize well to new environments or unseen contents</a:t>
            </a:r>
          </a:p>
        </p:txBody>
      </p:sp>
    </p:spTree>
    <p:extLst>
      <p:ext uri="{BB962C8B-B14F-4D97-AF65-F5344CB8AC3E}">
        <p14:creationId xmlns:p14="http://schemas.microsoft.com/office/powerpoint/2010/main" val="404203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B8D63384-720F-4C51-A742-9E78A4AAE69D}"/>
              </a:ext>
            </a:extLst>
          </p:cNvPr>
          <p:cNvSpPr txBox="1">
            <a:spLocks/>
          </p:cNvSpPr>
          <p:nvPr/>
        </p:nvSpPr>
        <p:spPr>
          <a:xfrm>
            <a:off x="0" y="294182"/>
            <a:ext cx="11636829" cy="977886"/>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en-US" altLang="ko-KR" sz="4200" dirty="0"/>
              <a:t>Intended Outcome of a Product</a:t>
            </a:r>
          </a:p>
        </p:txBody>
      </p:sp>
      <p:sp>
        <p:nvSpPr>
          <p:cNvPr id="13" name="Rectangle 12">
            <a:extLst>
              <a:ext uri="{FF2B5EF4-FFF2-40B4-BE49-F238E27FC236}">
                <a16:creationId xmlns:a16="http://schemas.microsoft.com/office/drawing/2014/main" id="{3F022ABD-F019-E849-82D6-39E53D92B4F7}"/>
              </a:ext>
            </a:extLst>
          </p:cNvPr>
          <p:cNvSpPr/>
          <p:nvPr/>
        </p:nvSpPr>
        <p:spPr>
          <a:xfrm>
            <a:off x="3755685" y="1455923"/>
            <a:ext cx="63280" cy="5267606"/>
          </a:xfrm>
          <a:prstGeom prst="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15" name="Group 14">
            <a:extLst>
              <a:ext uri="{FF2B5EF4-FFF2-40B4-BE49-F238E27FC236}">
                <a16:creationId xmlns:a16="http://schemas.microsoft.com/office/drawing/2014/main" id="{8ACE0FB5-E5BD-A948-9E2E-A66089910106}"/>
              </a:ext>
            </a:extLst>
          </p:cNvPr>
          <p:cNvGrpSpPr/>
          <p:nvPr/>
        </p:nvGrpSpPr>
        <p:grpSpPr>
          <a:xfrm>
            <a:off x="307189" y="1455923"/>
            <a:ext cx="3047784" cy="2230904"/>
            <a:chOff x="598585" y="1455923"/>
            <a:chExt cx="2756388" cy="1915773"/>
          </a:xfrm>
        </p:grpSpPr>
        <p:pic>
          <p:nvPicPr>
            <p:cNvPr id="8" name="Picture 7">
              <a:extLst>
                <a:ext uri="{FF2B5EF4-FFF2-40B4-BE49-F238E27FC236}">
                  <a16:creationId xmlns:a16="http://schemas.microsoft.com/office/drawing/2014/main" id="{BC58D92B-75B4-5844-866C-C54030E9B14C}"/>
                </a:ext>
              </a:extLst>
            </p:cNvPr>
            <p:cNvPicPr>
              <a:picLocks noChangeAspect="1"/>
            </p:cNvPicPr>
            <p:nvPr/>
          </p:nvPicPr>
          <p:blipFill>
            <a:blip r:embed="rId3"/>
            <a:stretch>
              <a:fillRect/>
            </a:stretch>
          </p:blipFill>
          <p:spPr>
            <a:xfrm>
              <a:off x="598585" y="1825255"/>
              <a:ext cx="2756388" cy="1546441"/>
            </a:xfrm>
            <a:prstGeom prst="rect">
              <a:avLst/>
            </a:prstGeom>
          </p:spPr>
        </p:pic>
        <p:sp>
          <p:nvSpPr>
            <p:cNvPr id="14" name="TextBox 13">
              <a:extLst>
                <a:ext uri="{FF2B5EF4-FFF2-40B4-BE49-F238E27FC236}">
                  <a16:creationId xmlns:a16="http://schemas.microsoft.com/office/drawing/2014/main" id="{F8969B4C-36C1-4F4D-B1EE-E4E881275F27}"/>
                </a:ext>
              </a:extLst>
            </p:cNvPr>
            <p:cNvSpPr txBox="1"/>
            <p:nvPr/>
          </p:nvSpPr>
          <p:spPr>
            <a:xfrm>
              <a:off x="1534350" y="1455923"/>
              <a:ext cx="884858" cy="369332"/>
            </a:xfrm>
            <a:prstGeom prst="rect">
              <a:avLst/>
            </a:prstGeom>
            <a:noFill/>
          </p:spPr>
          <p:txBody>
            <a:bodyPr wrap="none" rtlCol="0">
              <a:spAutoFit/>
            </a:bodyPr>
            <a:lstStyle/>
            <a:p>
              <a:r>
                <a:rPr lang="en-US" dirty="0"/>
                <a:t>Alcohol</a:t>
              </a:r>
            </a:p>
          </p:txBody>
        </p:sp>
      </p:grpSp>
      <p:sp>
        <p:nvSpPr>
          <p:cNvPr id="21" name="Rectangle 20">
            <a:extLst>
              <a:ext uri="{FF2B5EF4-FFF2-40B4-BE49-F238E27FC236}">
                <a16:creationId xmlns:a16="http://schemas.microsoft.com/office/drawing/2014/main" id="{195AB1A5-1D3A-D94B-A499-FF470F996DFA}"/>
              </a:ext>
            </a:extLst>
          </p:cNvPr>
          <p:cNvSpPr/>
          <p:nvPr/>
        </p:nvSpPr>
        <p:spPr>
          <a:xfrm>
            <a:off x="8769075" y="1455923"/>
            <a:ext cx="63280" cy="5267606"/>
          </a:xfrm>
          <a:prstGeom prst="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27" name="Group 26">
            <a:extLst>
              <a:ext uri="{FF2B5EF4-FFF2-40B4-BE49-F238E27FC236}">
                <a16:creationId xmlns:a16="http://schemas.microsoft.com/office/drawing/2014/main" id="{0430B648-2885-EB49-AD14-6DA9B5B3CE0B}"/>
              </a:ext>
            </a:extLst>
          </p:cNvPr>
          <p:cNvGrpSpPr/>
          <p:nvPr/>
        </p:nvGrpSpPr>
        <p:grpSpPr>
          <a:xfrm>
            <a:off x="4389532" y="1386447"/>
            <a:ext cx="3428399" cy="2485174"/>
            <a:chOff x="4389532" y="1386447"/>
            <a:chExt cx="3428399" cy="2485174"/>
          </a:xfrm>
        </p:grpSpPr>
        <p:sp>
          <p:nvSpPr>
            <p:cNvPr id="17" name="TextBox 16">
              <a:extLst>
                <a:ext uri="{FF2B5EF4-FFF2-40B4-BE49-F238E27FC236}">
                  <a16:creationId xmlns:a16="http://schemas.microsoft.com/office/drawing/2014/main" id="{70E47F1D-2418-FD43-B834-39D24214FE54}"/>
                </a:ext>
              </a:extLst>
            </p:cNvPr>
            <p:cNvSpPr txBox="1"/>
            <p:nvPr/>
          </p:nvSpPr>
          <p:spPr>
            <a:xfrm>
              <a:off x="5737385" y="1386447"/>
              <a:ext cx="667170" cy="400110"/>
            </a:xfrm>
            <a:prstGeom prst="rect">
              <a:avLst/>
            </a:prstGeom>
            <a:noFill/>
          </p:spPr>
          <p:txBody>
            <a:bodyPr wrap="none" rtlCol="0">
              <a:spAutoFit/>
            </a:bodyPr>
            <a:lstStyle/>
            <a:p>
              <a:r>
                <a:rPr lang="en-US" sz="2000" b="1" dirty="0"/>
                <a:t>This</a:t>
              </a:r>
              <a:r>
                <a:rPr lang="en-US" dirty="0"/>
                <a:t> </a:t>
              </a:r>
            </a:p>
          </p:txBody>
        </p:sp>
        <p:pic>
          <p:nvPicPr>
            <p:cNvPr id="3" name="Picture 2">
              <a:extLst>
                <a:ext uri="{FF2B5EF4-FFF2-40B4-BE49-F238E27FC236}">
                  <a16:creationId xmlns:a16="http://schemas.microsoft.com/office/drawing/2014/main" id="{3B25C692-380C-5941-ABA3-2CC38C084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532" y="1886007"/>
              <a:ext cx="3428399" cy="1985614"/>
            </a:xfrm>
            <a:prstGeom prst="rect">
              <a:avLst/>
            </a:prstGeom>
          </p:spPr>
        </p:pic>
      </p:grpSp>
      <p:grpSp>
        <p:nvGrpSpPr>
          <p:cNvPr id="28" name="Group 27">
            <a:extLst>
              <a:ext uri="{FF2B5EF4-FFF2-40B4-BE49-F238E27FC236}">
                <a16:creationId xmlns:a16="http://schemas.microsoft.com/office/drawing/2014/main" id="{D20F9AA0-0353-754E-8143-B63516DCE857}"/>
              </a:ext>
            </a:extLst>
          </p:cNvPr>
          <p:cNvGrpSpPr/>
          <p:nvPr/>
        </p:nvGrpSpPr>
        <p:grpSpPr>
          <a:xfrm>
            <a:off x="9328085" y="1371518"/>
            <a:ext cx="2308744" cy="2560727"/>
            <a:chOff x="9328085" y="1371518"/>
            <a:chExt cx="2308744" cy="2560727"/>
          </a:xfrm>
        </p:grpSpPr>
        <p:sp>
          <p:nvSpPr>
            <p:cNvPr id="20" name="TextBox 19">
              <a:extLst>
                <a:ext uri="{FF2B5EF4-FFF2-40B4-BE49-F238E27FC236}">
                  <a16:creationId xmlns:a16="http://schemas.microsoft.com/office/drawing/2014/main" id="{411CA725-930A-3E4A-A6A0-878CD12991FC}"/>
                </a:ext>
              </a:extLst>
            </p:cNvPr>
            <p:cNvSpPr txBox="1"/>
            <p:nvPr/>
          </p:nvSpPr>
          <p:spPr>
            <a:xfrm>
              <a:off x="9920444" y="1371518"/>
              <a:ext cx="1124026" cy="400110"/>
            </a:xfrm>
            <a:prstGeom prst="rect">
              <a:avLst/>
            </a:prstGeom>
            <a:noFill/>
          </p:spPr>
          <p:txBody>
            <a:bodyPr wrap="none" rtlCol="0">
              <a:spAutoFit/>
            </a:bodyPr>
            <a:lstStyle/>
            <a:p>
              <a:r>
                <a:rPr lang="en-US" sz="2000" b="1" dirty="0"/>
                <a:t>Not This</a:t>
              </a:r>
              <a:r>
                <a:rPr lang="en-US" sz="2000" dirty="0"/>
                <a:t> </a:t>
              </a:r>
            </a:p>
          </p:txBody>
        </p:sp>
        <p:pic>
          <p:nvPicPr>
            <p:cNvPr id="6" name="Picture 5">
              <a:extLst>
                <a:ext uri="{FF2B5EF4-FFF2-40B4-BE49-F238E27FC236}">
                  <a16:creationId xmlns:a16="http://schemas.microsoft.com/office/drawing/2014/main" id="{F223BAD1-0509-9D49-A388-94C4DA6B94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8085" y="1843881"/>
              <a:ext cx="2308744" cy="2088364"/>
            </a:xfrm>
            <a:prstGeom prst="rect">
              <a:avLst/>
            </a:prstGeom>
          </p:spPr>
        </p:pic>
      </p:grpSp>
      <p:grpSp>
        <p:nvGrpSpPr>
          <p:cNvPr id="10" name="Group 9">
            <a:extLst>
              <a:ext uri="{FF2B5EF4-FFF2-40B4-BE49-F238E27FC236}">
                <a16:creationId xmlns:a16="http://schemas.microsoft.com/office/drawing/2014/main" id="{F906E1E8-11CB-8E40-A425-74A1B1227592}"/>
              </a:ext>
            </a:extLst>
          </p:cNvPr>
          <p:cNvGrpSpPr/>
          <p:nvPr/>
        </p:nvGrpSpPr>
        <p:grpSpPr>
          <a:xfrm>
            <a:off x="197809" y="3932245"/>
            <a:ext cx="3191436" cy="2697155"/>
            <a:chOff x="197809" y="3932245"/>
            <a:chExt cx="3191436" cy="2697155"/>
          </a:xfrm>
        </p:grpSpPr>
        <p:pic>
          <p:nvPicPr>
            <p:cNvPr id="9" name="Picture 8">
              <a:extLst>
                <a:ext uri="{FF2B5EF4-FFF2-40B4-BE49-F238E27FC236}">
                  <a16:creationId xmlns:a16="http://schemas.microsoft.com/office/drawing/2014/main" id="{083B5830-71C1-0543-823C-3A4475716645}"/>
                </a:ext>
              </a:extLst>
            </p:cNvPr>
            <p:cNvPicPr>
              <a:picLocks noChangeAspect="1"/>
            </p:cNvPicPr>
            <p:nvPr/>
          </p:nvPicPr>
          <p:blipFill rotWithShape="1">
            <a:blip r:embed="rId6"/>
            <a:srcRect l="14589" r="11215"/>
            <a:stretch/>
          </p:blipFill>
          <p:spPr>
            <a:xfrm>
              <a:off x="197809" y="4371181"/>
              <a:ext cx="3191436" cy="2258219"/>
            </a:xfrm>
            <a:prstGeom prst="rect">
              <a:avLst/>
            </a:prstGeom>
          </p:spPr>
        </p:pic>
        <p:sp>
          <p:nvSpPr>
            <p:cNvPr id="25" name="TextBox 24">
              <a:extLst>
                <a:ext uri="{FF2B5EF4-FFF2-40B4-BE49-F238E27FC236}">
                  <a16:creationId xmlns:a16="http://schemas.microsoft.com/office/drawing/2014/main" id="{3EC175C5-18F5-8D40-878F-1355A3A06231}"/>
                </a:ext>
              </a:extLst>
            </p:cNvPr>
            <p:cNvSpPr txBox="1"/>
            <p:nvPr/>
          </p:nvSpPr>
          <p:spPr>
            <a:xfrm>
              <a:off x="1469110" y="3932245"/>
              <a:ext cx="644728" cy="369332"/>
            </a:xfrm>
            <a:prstGeom prst="rect">
              <a:avLst/>
            </a:prstGeom>
            <a:noFill/>
          </p:spPr>
          <p:txBody>
            <a:bodyPr wrap="square" rtlCol="0">
              <a:spAutoFit/>
            </a:bodyPr>
            <a:lstStyle/>
            <a:p>
              <a:r>
                <a:rPr lang="en-US" dirty="0"/>
                <a:t>Milk </a:t>
              </a:r>
            </a:p>
          </p:txBody>
        </p:sp>
      </p:grpSp>
      <p:pic>
        <p:nvPicPr>
          <p:cNvPr id="12" name="Picture 11">
            <a:extLst>
              <a:ext uri="{FF2B5EF4-FFF2-40B4-BE49-F238E27FC236}">
                <a16:creationId xmlns:a16="http://schemas.microsoft.com/office/drawing/2014/main" id="{42E70423-5B52-D44D-BD35-551AE7949C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9532" y="4327995"/>
            <a:ext cx="3428399" cy="2259627"/>
          </a:xfrm>
          <a:prstGeom prst="rect">
            <a:avLst/>
          </a:prstGeom>
        </p:spPr>
      </p:pic>
      <p:pic>
        <p:nvPicPr>
          <p:cNvPr id="26" name="Picture 25">
            <a:extLst>
              <a:ext uri="{FF2B5EF4-FFF2-40B4-BE49-F238E27FC236}">
                <a16:creationId xmlns:a16="http://schemas.microsoft.com/office/drawing/2014/main" id="{9F4DFD72-F74E-F04F-A289-F0E881E3C2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5457" y="4402522"/>
            <a:ext cx="2794000" cy="2082800"/>
          </a:xfrm>
          <a:prstGeom prst="rect">
            <a:avLst/>
          </a:prstGeom>
        </p:spPr>
      </p:pic>
    </p:spTree>
    <p:extLst>
      <p:ext uri="{BB962C8B-B14F-4D97-AF65-F5344CB8AC3E}">
        <p14:creationId xmlns:p14="http://schemas.microsoft.com/office/powerpoint/2010/main" val="4171018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2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C1099C6A-C64B-BA48-AE24-368D194C4F48}"/>
              </a:ext>
            </a:extLst>
          </p:cNvPr>
          <p:cNvGrpSpPr/>
          <p:nvPr/>
        </p:nvGrpSpPr>
        <p:grpSpPr>
          <a:xfrm>
            <a:off x="7699028" y="2171166"/>
            <a:ext cx="2099061" cy="2543174"/>
            <a:chOff x="5179705" y="1078924"/>
            <a:chExt cx="2099061" cy="2543174"/>
          </a:xfrm>
        </p:grpSpPr>
        <p:grpSp>
          <p:nvGrpSpPr>
            <p:cNvPr id="94" name="그룹 270">
              <a:extLst>
                <a:ext uri="{FF2B5EF4-FFF2-40B4-BE49-F238E27FC236}">
                  <a16:creationId xmlns:a16="http://schemas.microsoft.com/office/drawing/2014/main" id="{AE8CE6BC-7055-104C-98E4-27D94FFA1A14}"/>
                </a:ext>
              </a:extLst>
            </p:cNvPr>
            <p:cNvGrpSpPr/>
            <p:nvPr/>
          </p:nvGrpSpPr>
          <p:grpSpPr>
            <a:xfrm>
              <a:off x="5342919" y="1078924"/>
              <a:ext cx="1935847" cy="2310180"/>
              <a:chOff x="5889483" y="1078924"/>
              <a:chExt cx="1935847" cy="2310180"/>
            </a:xfrm>
          </p:grpSpPr>
          <p:sp>
            <p:nvSpPr>
              <p:cNvPr id="133" name="직사각형 261">
                <a:extLst>
                  <a:ext uri="{FF2B5EF4-FFF2-40B4-BE49-F238E27FC236}">
                    <a16:creationId xmlns:a16="http://schemas.microsoft.com/office/drawing/2014/main" id="{1D53B2FB-F93D-E040-8AE3-E22468977717}"/>
                  </a:ext>
                </a:extLst>
              </p:cNvPr>
              <p:cNvSpPr/>
              <p:nvPr/>
            </p:nvSpPr>
            <p:spPr>
              <a:xfrm>
                <a:off x="6193634" y="1078924"/>
                <a:ext cx="1631696" cy="20358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직사각형 268">
                <a:extLst>
                  <a:ext uri="{FF2B5EF4-FFF2-40B4-BE49-F238E27FC236}">
                    <a16:creationId xmlns:a16="http://schemas.microsoft.com/office/drawing/2014/main" id="{20ED9CBD-133B-AC43-974C-2481921BC36B}"/>
                  </a:ext>
                </a:extLst>
              </p:cNvPr>
              <p:cNvSpPr/>
              <p:nvPr/>
            </p:nvSpPr>
            <p:spPr>
              <a:xfrm>
                <a:off x="6041559" y="1216084"/>
                <a:ext cx="1631696" cy="20358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직사각형 269">
                <a:extLst>
                  <a:ext uri="{FF2B5EF4-FFF2-40B4-BE49-F238E27FC236}">
                    <a16:creationId xmlns:a16="http://schemas.microsoft.com/office/drawing/2014/main" id="{24F95A6B-F388-CC44-9801-A1FA2F2BA632}"/>
                  </a:ext>
                </a:extLst>
              </p:cNvPr>
              <p:cNvSpPr/>
              <p:nvPr/>
            </p:nvSpPr>
            <p:spPr>
              <a:xfrm>
                <a:off x="5889483" y="1353244"/>
                <a:ext cx="1631696" cy="20358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그룹 259">
              <a:extLst>
                <a:ext uri="{FF2B5EF4-FFF2-40B4-BE49-F238E27FC236}">
                  <a16:creationId xmlns:a16="http://schemas.microsoft.com/office/drawing/2014/main" id="{33545DDE-B76E-E942-B6D9-8C8B2BE9CBBB}"/>
                </a:ext>
              </a:extLst>
            </p:cNvPr>
            <p:cNvGrpSpPr/>
            <p:nvPr/>
          </p:nvGrpSpPr>
          <p:grpSpPr>
            <a:xfrm>
              <a:off x="5190843" y="1490404"/>
              <a:ext cx="1631696" cy="2035860"/>
              <a:chOff x="5996482" y="2684780"/>
              <a:chExt cx="1631696" cy="2035860"/>
            </a:xfrm>
          </p:grpSpPr>
          <p:sp>
            <p:nvSpPr>
              <p:cNvPr id="124" name="직사각형 166">
                <a:extLst>
                  <a:ext uri="{FF2B5EF4-FFF2-40B4-BE49-F238E27FC236}">
                    <a16:creationId xmlns:a16="http://schemas.microsoft.com/office/drawing/2014/main" id="{22BD538D-14A6-7D44-80A4-75215392BF0A}"/>
                  </a:ext>
                </a:extLst>
              </p:cNvPr>
              <p:cNvSpPr/>
              <p:nvPr/>
            </p:nvSpPr>
            <p:spPr>
              <a:xfrm>
                <a:off x="5996482" y="2684780"/>
                <a:ext cx="1631696" cy="20358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5" name="Picture 30">
                <a:extLst>
                  <a:ext uri="{FF2B5EF4-FFF2-40B4-BE49-F238E27FC236}">
                    <a16:creationId xmlns:a16="http://schemas.microsoft.com/office/drawing/2014/main" id="{89302FB8-487B-494E-B26D-B4332F43C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292" y="2933700"/>
                <a:ext cx="633869" cy="1506279"/>
              </a:xfrm>
              <a:prstGeom prst="rect">
                <a:avLst/>
              </a:prstGeom>
            </p:spPr>
          </p:pic>
          <p:cxnSp>
            <p:nvCxnSpPr>
              <p:cNvPr id="126" name="직선 화살표 연결선 143">
                <a:extLst>
                  <a:ext uri="{FF2B5EF4-FFF2-40B4-BE49-F238E27FC236}">
                    <a16:creationId xmlns:a16="http://schemas.microsoft.com/office/drawing/2014/main" id="{EF9CBFE1-5AF6-3B47-98B3-7C5A0F4E6D57}"/>
                  </a:ext>
                </a:extLst>
              </p:cNvPr>
              <p:cNvCxnSpPr>
                <a:cxnSpLocks/>
              </p:cNvCxnSpPr>
              <p:nvPr/>
            </p:nvCxnSpPr>
            <p:spPr>
              <a:xfrm>
                <a:off x="6834061" y="4038486"/>
                <a:ext cx="787910" cy="214216"/>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7" name="타원 144">
                <a:extLst>
                  <a:ext uri="{FF2B5EF4-FFF2-40B4-BE49-F238E27FC236}">
                    <a16:creationId xmlns:a16="http://schemas.microsoft.com/office/drawing/2014/main" id="{49C59332-8E20-8542-8854-E59FB65AD7BD}"/>
                  </a:ext>
                </a:extLst>
              </p:cNvPr>
              <p:cNvSpPr/>
              <p:nvPr/>
            </p:nvSpPr>
            <p:spPr>
              <a:xfrm>
                <a:off x="6774150" y="3976088"/>
                <a:ext cx="109728" cy="1097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직선 화살표 연결선 145">
                <a:extLst>
                  <a:ext uri="{FF2B5EF4-FFF2-40B4-BE49-F238E27FC236}">
                    <a16:creationId xmlns:a16="http://schemas.microsoft.com/office/drawing/2014/main" id="{AF23633D-D341-3A49-B5B2-164FC8E1C240}"/>
                  </a:ext>
                </a:extLst>
              </p:cNvPr>
              <p:cNvCxnSpPr>
                <a:cxnSpLocks/>
              </p:cNvCxnSpPr>
              <p:nvPr/>
            </p:nvCxnSpPr>
            <p:spPr>
              <a:xfrm flipV="1">
                <a:off x="6834061" y="3864133"/>
                <a:ext cx="787910" cy="156379"/>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직선 화살표 연결선 146">
                <a:extLst>
                  <a:ext uri="{FF2B5EF4-FFF2-40B4-BE49-F238E27FC236}">
                    <a16:creationId xmlns:a16="http://schemas.microsoft.com/office/drawing/2014/main" id="{0137FA88-443B-6544-9D27-18BADF57EC24}"/>
                  </a:ext>
                </a:extLst>
              </p:cNvPr>
              <p:cNvCxnSpPr>
                <a:cxnSpLocks/>
              </p:cNvCxnSpPr>
              <p:nvPr/>
            </p:nvCxnSpPr>
            <p:spPr>
              <a:xfrm>
                <a:off x="6826958" y="4030952"/>
                <a:ext cx="184869" cy="657947"/>
              </a:xfrm>
              <a:prstGeom prst="straightConnector1">
                <a:avLst/>
              </a:prstGeom>
              <a:ln w="381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직선 화살표 연결선 147">
                <a:extLst>
                  <a:ext uri="{FF2B5EF4-FFF2-40B4-BE49-F238E27FC236}">
                    <a16:creationId xmlns:a16="http://schemas.microsoft.com/office/drawing/2014/main" id="{1478A3E6-E8E0-6446-BAAC-B5B681152C7C}"/>
                  </a:ext>
                </a:extLst>
              </p:cNvPr>
              <p:cNvCxnSpPr>
                <a:cxnSpLocks/>
              </p:cNvCxnSpPr>
              <p:nvPr/>
            </p:nvCxnSpPr>
            <p:spPr>
              <a:xfrm flipV="1">
                <a:off x="7026455" y="4624839"/>
                <a:ext cx="587990" cy="95801"/>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직선 화살표 연결선 149">
                <a:extLst>
                  <a:ext uri="{FF2B5EF4-FFF2-40B4-BE49-F238E27FC236}">
                    <a16:creationId xmlns:a16="http://schemas.microsoft.com/office/drawing/2014/main" id="{BBD94632-7AF4-6C40-8EEE-59ABFF08DEE6}"/>
                  </a:ext>
                </a:extLst>
              </p:cNvPr>
              <p:cNvCxnSpPr>
                <a:cxnSpLocks/>
              </p:cNvCxnSpPr>
              <p:nvPr/>
            </p:nvCxnSpPr>
            <p:spPr>
              <a:xfrm flipH="1">
                <a:off x="6012129" y="4030952"/>
                <a:ext cx="800203" cy="455719"/>
              </a:xfrm>
              <a:prstGeom prst="straightConnector1">
                <a:avLst/>
              </a:prstGeom>
              <a:ln w="381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직선 화살표 연결선 152">
                <a:extLst>
                  <a:ext uri="{FF2B5EF4-FFF2-40B4-BE49-F238E27FC236}">
                    <a16:creationId xmlns:a16="http://schemas.microsoft.com/office/drawing/2014/main" id="{C239D716-2D49-7C4E-9945-9AB4E7EC3875}"/>
                  </a:ext>
                </a:extLst>
              </p:cNvPr>
              <p:cNvCxnSpPr>
                <a:cxnSpLocks/>
              </p:cNvCxnSpPr>
              <p:nvPr/>
            </p:nvCxnSpPr>
            <p:spPr>
              <a:xfrm flipV="1">
                <a:off x="5996482" y="4457953"/>
                <a:ext cx="1625489" cy="28718"/>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그룹 258">
              <a:extLst>
                <a:ext uri="{FF2B5EF4-FFF2-40B4-BE49-F238E27FC236}">
                  <a16:creationId xmlns:a16="http://schemas.microsoft.com/office/drawing/2014/main" id="{A0621245-DF2C-3740-97C1-E275EAA84411}"/>
                </a:ext>
              </a:extLst>
            </p:cNvPr>
            <p:cNvGrpSpPr/>
            <p:nvPr/>
          </p:nvGrpSpPr>
          <p:grpSpPr>
            <a:xfrm>
              <a:off x="5190843" y="1490404"/>
              <a:ext cx="1631696" cy="2044020"/>
              <a:chOff x="5996482" y="4813980"/>
              <a:chExt cx="1631696" cy="2044020"/>
            </a:xfrm>
          </p:grpSpPr>
          <p:sp>
            <p:nvSpPr>
              <p:cNvPr id="115" name="직사각형 215">
                <a:extLst>
                  <a:ext uri="{FF2B5EF4-FFF2-40B4-BE49-F238E27FC236}">
                    <a16:creationId xmlns:a16="http://schemas.microsoft.com/office/drawing/2014/main" id="{C5E6B30A-E8C8-6B49-87D8-F019CBCAEA31}"/>
                  </a:ext>
                </a:extLst>
              </p:cNvPr>
              <p:cNvSpPr/>
              <p:nvPr/>
            </p:nvSpPr>
            <p:spPr>
              <a:xfrm>
                <a:off x="5996482" y="4813980"/>
                <a:ext cx="1631696" cy="20358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6" name="Picture 30">
                <a:extLst>
                  <a:ext uri="{FF2B5EF4-FFF2-40B4-BE49-F238E27FC236}">
                    <a16:creationId xmlns:a16="http://schemas.microsoft.com/office/drawing/2014/main" id="{E5FD0FCE-B0A0-AA4A-BD32-962E778D6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292" y="5062900"/>
                <a:ext cx="633869" cy="1506279"/>
              </a:xfrm>
              <a:prstGeom prst="rect">
                <a:avLst/>
              </a:prstGeom>
            </p:spPr>
          </p:pic>
          <p:cxnSp>
            <p:nvCxnSpPr>
              <p:cNvPr id="117" name="직선 화살표 연결선 217">
                <a:extLst>
                  <a:ext uri="{FF2B5EF4-FFF2-40B4-BE49-F238E27FC236}">
                    <a16:creationId xmlns:a16="http://schemas.microsoft.com/office/drawing/2014/main" id="{87578244-9FAC-1D46-9C2E-33C148B3F490}"/>
                  </a:ext>
                </a:extLst>
              </p:cNvPr>
              <p:cNvCxnSpPr>
                <a:cxnSpLocks/>
              </p:cNvCxnSpPr>
              <p:nvPr/>
            </p:nvCxnSpPr>
            <p:spPr>
              <a:xfrm>
                <a:off x="6834061" y="6167686"/>
                <a:ext cx="787910" cy="214216"/>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8" name="타원 218">
                <a:extLst>
                  <a:ext uri="{FF2B5EF4-FFF2-40B4-BE49-F238E27FC236}">
                    <a16:creationId xmlns:a16="http://schemas.microsoft.com/office/drawing/2014/main" id="{F36E5B49-F016-F446-AFC9-AE06C7A9805B}"/>
                  </a:ext>
                </a:extLst>
              </p:cNvPr>
              <p:cNvSpPr/>
              <p:nvPr/>
            </p:nvSpPr>
            <p:spPr>
              <a:xfrm>
                <a:off x="6774150" y="6105288"/>
                <a:ext cx="109728" cy="1097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직선 화살표 연결선 219">
                <a:extLst>
                  <a:ext uri="{FF2B5EF4-FFF2-40B4-BE49-F238E27FC236}">
                    <a16:creationId xmlns:a16="http://schemas.microsoft.com/office/drawing/2014/main" id="{26AD847B-808A-3E4E-84E6-DD0F9DC0F2FD}"/>
                  </a:ext>
                </a:extLst>
              </p:cNvPr>
              <p:cNvCxnSpPr>
                <a:cxnSpLocks/>
              </p:cNvCxnSpPr>
              <p:nvPr/>
            </p:nvCxnSpPr>
            <p:spPr>
              <a:xfrm flipV="1">
                <a:off x="6834061" y="5993333"/>
                <a:ext cx="787910" cy="156379"/>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직선 화살표 연결선 220">
                <a:extLst>
                  <a:ext uri="{FF2B5EF4-FFF2-40B4-BE49-F238E27FC236}">
                    <a16:creationId xmlns:a16="http://schemas.microsoft.com/office/drawing/2014/main" id="{6786B8F7-AD72-814F-9023-F942E162754C}"/>
                  </a:ext>
                </a:extLst>
              </p:cNvPr>
              <p:cNvCxnSpPr>
                <a:cxnSpLocks/>
              </p:cNvCxnSpPr>
              <p:nvPr/>
            </p:nvCxnSpPr>
            <p:spPr>
              <a:xfrm>
                <a:off x="6826958" y="6160152"/>
                <a:ext cx="442522" cy="689688"/>
              </a:xfrm>
              <a:prstGeom prst="straightConnector1">
                <a:avLst/>
              </a:prstGeom>
              <a:ln w="381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직선 화살표 연결선 221">
                <a:extLst>
                  <a:ext uri="{FF2B5EF4-FFF2-40B4-BE49-F238E27FC236}">
                    <a16:creationId xmlns:a16="http://schemas.microsoft.com/office/drawing/2014/main" id="{B1C120E7-22AA-BA49-946C-7EE8896B2B5C}"/>
                  </a:ext>
                </a:extLst>
              </p:cNvPr>
              <p:cNvCxnSpPr>
                <a:cxnSpLocks/>
              </p:cNvCxnSpPr>
              <p:nvPr/>
            </p:nvCxnSpPr>
            <p:spPr>
              <a:xfrm flipV="1">
                <a:off x="7269480" y="6754040"/>
                <a:ext cx="344965" cy="95800"/>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직선 화살표 연결선 222">
                <a:extLst>
                  <a:ext uri="{FF2B5EF4-FFF2-40B4-BE49-F238E27FC236}">
                    <a16:creationId xmlns:a16="http://schemas.microsoft.com/office/drawing/2014/main" id="{E8D7195A-1565-B642-9E5F-DE856ED4A7A9}"/>
                  </a:ext>
                </a:extLst>
              </p:cNvPr>
              <p:cNvCxnSpPr>
                <a:cxnSpLocks/>
              </p:cNvCxnSpPr>
              <p:nvPr/>
            </p:nvCxnSpPr>
            <p:spPr>
              <a:xfrm flipH="1">
                <a:off x="6492292" y="6160152"/>
                <a:ext cx="320041" cy="689688"/>
              </a:xfrm>
              <a:prstGeom prst="straightConnector1">
                <a:avLst/>
              </a:prstGeom>
              <a:ln w="381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직선 화살표 연결선 223">
                <a:extLst>
                  <a:ext uri="{FF2B5EF4-FFF2-40B4-BE49-F238E27FC236}">
                    <a16:creationId xmlns:a16="http://schemas.microsoft.com/office/drawing/2014/main" id="{BA50A28E-2D70-3548-9BA9-C15E2938F383}"/>
                  </a:ext>
                </a:extLst>
              </p:cNvPr>
              <p:cNvCxnSpPr>
                <a:cxnSpLocks/>
              </p:cNvCxnSpPr>
              <p:nvPr/>
            </p:nvCxnSpPr>
            <p:spPr>
              <a:xfrm flipV="1">
                <a:off x="6492292" y="6587154"/>
                <a:ext cx="1129679" cy="270846"/>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 name="그룹 257">
              <a:extLst>
                <a:ext uri="{FF2B5EF4-FFF2-40B4-BE49-F238E27FC236}">
                  <a16:creationId xmlns:a16="http://schemas.microsoft.com/office/drawing/2014/main" id="{07B65A04-F6DD-BB48-BDAA-A73D8C8AB4EF}"/>
                </a:ext>
              </a:extLst>
            </p:cNvPr>
            <p:cNvGrpSpPr/>
            <p:nvPr/>
          </p:nvGrpSpPr>
          <p:grpSpPr>
            <a:xfrm>
              <a:off x="5190843" y="1490404"/>
              <a:ext cx="1631696" cy="2035860"/>
              <a:chOff x="8041800" y="4816004"/>
              <a:chExt cx="1631696" cy="2035860"/>
            </a:xfrm>
          </p:grpSpPr>
          <p:sp>
            <p:nvSpPr>
              <p:cNvPr id="107" name="직사각형 229">
                <a:extLst>
                  <a:ext uri="{FF2B5EF4-FFF2-40B4-BE49-F238E27FC236}">
                    <a16:creationId xmlns:a16="http://schemas.microsoft.com/office/drawing/2014/main" id="{71EDE959-4372-C64A-AAB9-D2C642C94C04}"/>
                  </a:ext>
                </a:extLst>
              </p:cNvPr>
              <p:cNvSpPr/>
              <p:nvPr/>
            </p:nvSpPr>
            <p:spPr>
              <a:xfrm>
                <a:off x="8041800" y="4816004"/>
                <a:ext cx="1631696" cy="20358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30">
                <a:extLst>
                  <a:ext uri="{FF2B5EF4-FFF2-40B4-BE49-F238E27FC236}">
                    <a16:creationId xmlns:a16="http://schemas.microsoft.com/office/drawing/2014/main" id="{1577B965-5B6E-2C42-9884-939A45DC6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7610" y="5064924"/>
                <a:ext cx="633869" cy="1506279"/>
              </a:xfrm>
              <a:prstGeom prst="rect">
                <a:avLst/>
              </a:prstGeom>
            </p:spPr>
          </p:pic>
          <p:cxnSp>
            <p:nvCxnSpPr>
              <p:cNvPr id="109" name="직선 화살표 연결선 231">
                <a:extLst>
                  <a:ext uri="{FF2B5EF4-FFF2-40B4-BE49-F238E27FC236}">
                    <a16:creationId xmlns:a16="http://schemas.microsoft.com/office/drawing/2014/main" id="{7BEE66E4-883A-C749-83B7-AA541CAF4594}"/>
                  </a:ext>
                </a:extLst>
              </p:cNvPr>
              <p:cNvCxnSpPr>
                <a:cxnSpLocks/>
              </p:cNvCxnSpPr>
              <p:nvPr/>
            </p:nvCxnSpPr>
            <p:spPr>
              <a:xfrm>
                <a:off x="8879379" y="6169710"/>
                <a:ext cx="787910" cy="214216"/>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0" name="타원 232">
                <a:extLst>
                  <a:ext uri="{FF2B5EF4-FFF2-40B4-BE49-F238E27FC236}">
                    <a16:creationId xmlns:a16="http://schemas.microsoft.com/office/drawing/2014/main" id="{843FE89E-40EC-524A-A47C-04DB2812DDA8}"/>
                  </a:ext>
                </a:extLst>
              </p:cNvPr>
              <p:cNvSpPr/>
              <p:nvPr/>
            </p:nvSpPr>
            <p:spPr>
              <a:xfrm>
                <a:off x="8819468" y="6107312"/>
                <a:ext cx="109728" cy="1097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직선 화살표 연결선 233">
                <a:extLst>
                  <a:ext uri="{FF2B5EF4-FFF2-40B4-BE49-F238E27FC236}">
                    <a16:creationId xmlns:a16="http://schemas.microsoft.com/office/drawing/2014/main" id="{1316BBA1-61A8-C541-8B19-BB3F6819DBCB}"/>
                  </a:ext>
                </a:extLst>
              </p:cNvPr>
              <p:cNvCxnSpPr>
                <a:cxnSpLocks/>
              </p:cNvCxnSpPr>
              <p:nvPr/>
            </p:nvCxnSpPr>
            <p:spPr>
              <a:xfrm>
                <a:off x="9188866" y="4841234"/>
                <a:ext cx="478423" cy="757561"/>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직선 화살표 연결선 234">
                <a:extLst>
                  <a:ext uri="{FF2B5EF4-FFF2-40B4-BE49-F238E27FC236}">
                    <a16:creationId xmlns:a16="http://schemas.microsoft.com/office/drawing/2014/main" id="{DC1AB7D0-B615-5C44-8D68-E1FAE2E68D43}"/>
                  </a:ext>
                </a:extLst>
              </p:cNvPr>
              <p:cNvCxnSpPr>
                <a:cxnSpLocks/>
              </p:cNvCxnSpPr>
              <p:nvPr/>
            </p:nvCxnSpPr>
            <p:spPr>
              <a:xfrm flipH="1">
                <a:off x="8290325" y="6162176"/>
                <a:ext cx="581952" cy="687664"/>
              </a:xfrm>
              <a:prstGeom prst="straightConnector1">
                <a:avLst/>
              </a:prstGeom>
              <a:ln w="381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직선 화살표 연결선 235">
                <a:extLst>
                  <a:ext uri="{FF2B5EF4-FFF2-40B4-BE49-F238E27FC236}">
                    <a16:creationId xmlns:a16="http://schemas.microsoft.com/office/drawing/2014/main" id="{4D8B390F-2D1C-0C48-97A9-258F4B34E6C3}"/>
                  </a:ext>
                </a:extLst>
              </p:cNvPr>
              <p:cNvCxnSpPr>
                <a:cxnSpLocks/>
              </p:cNvCxnSpPr>
              <p:nvPr/>
            </p:nvCxnSpPr>
            <p:spPr>
              <a:xfrm flipV="1">
                <a:off x="8290325" y="6537966"/>
                <a:ext cx="1369438" cy="311874"/>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직선 화살표 연결선 237">
                <a:extLst>
                  <a:ext uri="{FF2B5EF4-FFF2-40B4-BE49-F238E27FC236}">
                    <a16:creationId xmlns:a16="http://schemas.microsoft.com/office/drawing/2014/main" id="{482FBBFF-9721-E744-B92F-CECC9184D10C}"/>
                  </a:ext>
                </a:extLst>
              </p:cNvPr>
              <p:cNvCxnSpPr>
                <a:cxnSpLocks/>
              </p:cNvCxnSpPr>
              <p:nvPr/>
            </p:nvCxnSpPr>
            <p:spPr>
              <a:xfrm flipH="1">
                <a:off x="8894409" y="4823617"/>
                <a:ext cx="294457" cy="1326095"/>
              </a:xfrm>
              <a:prstGeom prst="straightConnector1">
                <a:avLst/>
              </a:prstGeom>
              <a:ln w="381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8" name="그룹 256">
              <a:extLst>
                <a:ext uri="{FF2B5EF4-FFF2-40B4-BE49-F238E27FC236}">
                  <a16:creationId xmlns:a16="http://schemas.microsoft.com/office/drawing/2014/main" id="{AD03CFA8-354F-2349-9965-389A5EB957D3}"/>
                </a:ext>
              </a:extLst>
            </p:cNvPr>
            <p:cNvGrpSpPr/>
            <p:nvPr/>
          </p:nvGrpSpPr>
          <p:grpSpPr>
            <a:xfrm>
              <a:off x="5190843" y="1490404"/>
              <a:ext cx="1631696" cy="2035860"/>
              <a:chOff x="8041800" y="2684780"/>
              <a:chExt cx="1631696" cy="2035860"/>
            </a:xfrm>
          </p:grpSpPr>
          <p:sp>
            <p:nvSpPr>
              <p:cNvPr id="100" name="직사각형 202">
                <a:extLst>
                  <a:ext uri="{FF2B5EF4-FFF2-40B4-BE49-F238E27FC236}">
                    <a16:creationId xmlns:a16="http://schemas.microsoft.com/office/drawing/2014/main" id="{E6803D8A-865F-894D-8A31-CFDB863E0945}"/>
                  </a:ext>
                </a:extLst>
              </p:cNvPr>
              <p:cNvSpPr/>
              <p:nvPr/>
            </p:nvSpPr>
            <p:spPr>
              <a:xfrm>
                <a:off x="8041800" y="2684780"/>
                <a:ext cx="1631696" cy="20358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30">
                <a:extLst>
                  <a:ext uri="{FF2B5EF4-FFF2-40B4-BE49-F238E27FC236}">
                    <a16:creationId xmlns:a16="http://schemas.microsoft.com/office/drawing/2014/main" id="{D6627C9B-7C44-BF41-8AB7-BB4020AB4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7610" y="2933700"/>
                <a:ext cx="633869" cy="1506279"/>
              </a:xfrm>
              <a:prstGeom prst="rect">
                <a:avLst/>
              </a:prstGeom>
            </p:spPr>
          </p:pic>
          <p:cxnSp>
            <p:nvCxnSpPr>
              <p:cNvPr id="102" name="직선 화살표 연결선 204">
                <a:extLst>
                  <a:ext uri="{FF2B5EF4-FFF2-40B4-BE49-F238E27FC236}">
                    <a16:creationId xmlns:a16="http://schemas.microsoft.com/office/drawing/2014/main" id="{2FCD644E-B8D7-5B4B-867A-2AFCCF398902}"/>
                  </a:ext>
                </a:extLst>
              </p:cNvPr>
              <p:cNvCxnSpPr>
                <a:cxnSpLocks/>
              </p:cNvCxnSpPr>
              <p:nvPr/>
            </p:nvCxnSpPr>
            <p:spPr>
              <a:xfrm>
                <a:off x="8879379" y="4038486"/>
                <a:ext cx="787910" cy="214216"/>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3" name="타원 205">
                <a:extLst>
                  <a:ext uri="{FF2B5EF4-FFF2-40B4-BE49-F238E27FC236}">
                    <a16:creationId xmlns:a16="http://schemas.microsoft.com/office/drawing/2014/main" id="{726822A1-A3ED-AD4F-816F-D3163447E0D9}"/>
                  </a:ext>
                </a:extLst>
              </p:cNvPr>
              <p:cNvSpPr/>
              <p:nvPr/>
            </p:nvSpPr>
            <p:spPr>
              <a:xfrm>
                <a:off x="8819468" y="3976088"/>
                <a:ext cx="109728" cy="1097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직선 화살표 연결선 206">
                <a:extLst>
                  <a:ext uri="{FF2B5EF4-FFF2-40B4-BE49-F238E27FC236}">
                    <a16:creationId xmlns:a16="http://schemas.microsoft.com/office/drawing/2014/main" id="{C48BCB3F-89D9-E843-8B29-A8EED5FE431A}"/>
                  </a:ext>
                </a:extLst>
              </p:cNvPr>
              <p:cNvCxnSpPr>
                <a:cxnSpLocks/>
              </p:cNvCxnSpPr>
              <p:nvPr/>
            </p:nvCxnSpPr>
            <p:spPr>
              <a:xfrm flipV="1">
                <a:off x="8879379" y="3467571"/>
                <a:ext cx="787910" cy="552942"/>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직선 화살표 연결선 207">
                <a:extLst>
                  <a:ext uri="{FF2B5EF4-FFF2-40B4-BE49-F238E27FC236}">
                    <a16:creationId xmlns:a16="http://schemas.microsoft.com/office/drawing/2014/main" id="{85623F42-BBCF-2245-8C05-6D96541EC592}"/>
                  </a:ext>
                </a:extLst>
              </p:cNvPr>
              <p:cNvCxnSpPr>
                <a:cxnSpLocks/>
              </p:cNvCxnSpPr>
              <p:nvPr/>
            </p:nvCxnSpPr>
            <p:spPr>
              <a:xfrm flipH="1">
                <a:off x="8520223" y="4030952"/>
                <a:ext cx="352053" cy="657947"/>
              </a:xfrm>
              <a:prstGeom prst="straightConnector1">
                <a:avLst/>
              </a:prstGeom>
              <a:ln w="381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직선 화살표 연결선 208">
                <a:extLst>
                  <a:ext uri="{FF2B5EF4-FFF2-40B4-BE49-F238E27FC236}">
                    <a16:creationId xmlns:a16="http://schemas.microsoft.com/office/drawing/2014/main" id="{C8AFE0B3-4787-BF4C-B7DA-7D236A085F16}"/>
                  </a:ext>
                </a:extLst>
              </p:cNvPr>
              <p:cNvCxnSpPr>
                <a:cxnSpLocks/>
              </p:cNvCxnSpPr>
              <p:nvPr/>
            </p:nvCxnSpPr>
            <p:spPr>
              <a:xfrm flipV="1">
                <a:off x="8513120" y="4406741"/>
                <a:ext cx="1146643" cy="282159"/>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9" name="TextBox 98">
              <a:extLst>
                <a:ext uri="{FF2B5EF4-FFF2-40B4-BE49-F238E27FC236}">
                  <a16:creationId xmlns:a16="http://schemas.microsoft.com/office/drawing/2014/main" id="{C3B9E46B-92B1-3D4C-A9B2-0CED997EAFB2}"/>
                </a:ext>
              </a:extLst>
            </p:cNvPr>
            <p:cNvSpPr txBox="1"/>
            <p:nvPr/>
          </p:nvSpPr>
          <p:spPr>
            <a:xfrm>
              <a:off x="5179705" y="3098878"/>
              <a:ext cx="1631697" cy="523220"/>
            </a:xfrm>
            <a:prstGeom prst="rect">
              <a:avLst/>
            </a:prstGeom>
            <a:noFill/>
          </p:spPr>
          <p:txBody>
            <a:bodyPr wrap="square" rtlCol="0">
              <a:spAutoFit/>
            </a:bodyPr>
            <a:lstStyle/>
            <a:p>
              <a:r>
                <a:rPr lang="en-US" sz="2800" dirty="0"/>
                <a:t>Authentic</a:t>
              </a:r>
              <a:endParaRPr lang="en-US" sz="2800" b="1" dirty="0"/>
            </a:p>
          </p:txBody>
        </p:sp>
      </p:grpSp>
      <p:sp>
        <p:nvSpPr>
          <p:cNvPr id="8" name="Title 7">
            <a:extLst>
              <a:ext uri="{FF2B5EF4-FFF2-40B4-BE49-F238E27FC236}">
                <a16:creationId xmlns:a16="http://schemas.microsoft.com/office/drawing/2014/main" id="{ACB5922D-B31B-47EB-8079-D55ABD1CDEA9}"/>
              </a:ext>
            </a:extLst>
          </p:cNvPr>
          <p:cNvSpPr>
            <a:spLocks noGrp="1"/>
          </p:cNvSpPr>
          <p:nvPr>
            <p:ph type="title"/>
          </p:nvPr>
        </p:nvSpPr>
        <p:spPr>
          <a:xfrm>
            <a:off x="0" y="80683"/>
            <a:ext cx="12192000" cy="1130299"/>
          </a:xfrm>
        </p:spPr>
        <p:txBody>
          <a:bodyPr>
            <a:noAutofit/>
          </a:bodyPr>
          <a:lstStyle/>
          <a:p>
            <a:r>
              <a:rPr lang="en-US" sz="3600" u="sng" dirty="0"/>
              <a:t>Ideally:</a:t>
            </a:r>
            <a:r>
              <a:rPr lang="en-US" sz="3600" dirty="0"/>
              <a:t> Synthetically Generate Measurements from Unseen </a:t>
            </a:r>
            <a:br>
              <a:rPr lang="en-US" sz="3600" dirty="0"/>
            </a:br>
            <a:r>
              <a:rPr lang="en-US" sz="3600" dirty="0"/>
              <a:t>Environments</a:t>
            </a:r>
          </a:p>
        </p:txBody>
      </p:sp>
      <p:grpSp>
        <p:nvGrpSpPr>
          <p:cNvPr id="2" name="Group 1">
            <a:extLst>
              <a:ext uri="{FF2B5EF4-FFF2-40B4-BE49-F238E27FC236}">
                <a16:creationId xmlns:a16="http://schemas.microsoft.com/office/drawing/2014/main" id="{D7131602-811C-F14A-8FD0-0257670A0CEA}"/>
              </a:ext>
            </a:extLst>
          </p:cNvPr>
          <p:cNvGrpSpPr/>
          <p:nvPr/>
        </p:nvGrpSpPr>
        <p:grpSpPr>
          <a:xfrm>
            <a:off x="2668373" y="2536561"/>
            <a:ext cx="1631697" cy="2142812"/>
            <a:chOff x="1962317" y="2536561"/>
            <a:chExt cx="1631697" cy="2142812"/>
          </a:xfrm>
        </p:grpSpPr>
        <p:sp>
          <p:nvSpPr>
            <p:cNvPr id="250" name="직사각형 249">
              <a:extLst>
                <a:ext uri="{FF2B5EF4-FFF2-40B4-BE49-F238E27FC236}">
                  <a16:creationId xmlns:a16="http://schemas.microsoft.com/office/drawing/2014/main" id="{7DDAA6C6-20E9-4771-848E-D9AA11923C34}"/>
                </a:ext>
              </a:extLst>
            </p:cNvPr>
            <p:cNvSpPr/>
            <p:nvPr/>
          </p:nvSpPr>
          <p:spPr>
            <a:xfrm>
              <a:off x="1962318" y="2536561"/>
              <a:ext cx="1631696" cy="20358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1" name="Picture 30">
              <a:extLst>
                <a:ext uri="{FF2B5EF4-FFF2-40B4-BE49-F238E27FC236}">
                  <a16:creationId xmlns:a16="http://schemas.microsoft.com/office/drawing/2014/main" id="{128146D3-BB49-400E-9ACB-ABBE02A86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128" y="2785481"/>
              <a:ext cx="633869" cy="1506279"/>
            </a:xfrm>
            <a:prstGeom prst="rect">
              <a:avLst/>
            </a:prstGeom>
          </p:spPr>
        </p:pic>
        <p:cxnSp>
          <p:nvCxnSpPr>
            <p:cNvPr id="252" name="직선 화살표 연결선 251">
              <a:extLst>
                <a:ext uri="{FF2B5EF4-FFF2-40B4-BE49-F238E27FC236}">
                  <a16:creationId xmlns:a16="http://schemas.microsoft.com/office/drawing/2014/main" id="{5782CE24-3B9A-4C6C-860D-9327AACF2D0F}"/>
                </a:ext>
              </a:extLst>
            </p:cNvPr>
            <p:cNvCxnSpPr>
              <a:cxnSpLocks/>
            </p:cNvCxnSpPr>
            <p:nvPr/>
          </p:nvCxnSpPr>
          <p:spPr>
            <a:xfrm>
              <a:off x="2799897" y="3890267"/>
              <a:ext cx="787910" cy="214216"/>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3" name="타원 252">
              <a:extLst>
                <a:ext uri="{FF2B5EF4-FFF2-40B4-BE49-F238E27FC236}">
                  <a16:creationId xmlns:a16="http://schemas.microsoft.com/office/drawing/2014/main" id="{5D258B45-A5B5-4348-A9C4-02A765EACABC}"/>
                </a:ext>
              </a:extLst>
            </p:cNvPr>
            <p:cNvSpPr/>
            <p:nvPr/>
          </p:nvSpPr>
          <p:spPr>
            <a:xfrm>
              <a:off x="2739986" y="3827869"/>
              <a:ext cx="109728" cy="1097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extBox 281">
              <a:extLst>
                <a:ext uri="{FF2B5EF4-FFF2-40B4-BE49-F238E27FC236}">
                  <a16:creationId xmlns:a16="http://schemas.microsoft.com/office/drawing/2014/main" id="{2A0FB2C6-FFCD-4F98-8A64-0805441BE3A0}"/>
                </a:ext>
              </a:extLst>
            </p:cNvPr>
            <p:cNvSpPr txBox="1"/>
            <p:nvPr/>
          </p:nvSpPr>
          <p:spPr>
            <a:xfrm>
              <a:off x="1962317" y="4156153"/>
              <a:ext cx="1631697" cy="523220"/>
            </a:xfrm>
            <a:prstGeom prst="rect">
              <a:avLst/>
            </a:prstGeom>
            <a:noFill/>
          </p:spPr>
          <p:txBody>
            <a:bodyPr wrap="square" rtlCol="0">
              <a:spAutoFit/>
            </a:bodyPr>
            <a:lstStyle/>
            <a:p>
              <a:r>
                <a:rPr lang="en-US" sz="2800" dirty="0"/>
                <a:t>Authentic</a:t>
              </a:r>
              <a:endParaRPr lang="en-US" sz="2800" b="1" dirty="0"/>
            </a:p>
          </p:txBody>
        </p:sp>
      </p:grpSp>
      <p:grpSp>
        <p:nvGrpSpPr>
          <p:cNvPr id="89" name="Group 88">
            <a:extLst>
              <a:ext uri="{FF2B5EF4-FFF2-40B4-BE49-F238E27FC236}">
                <a16:creationId xmlns:a16="http://schemas.microsoft.com/office/drawing/2014/main" id="{0BA0C448-9C26-AF49-BBEB-11539FBE261F}"/>
              </a:ext>
            </a:extLst>
          </p:cNvPr>
          <p:cNvGrpSpPr/>
          <p:nvPr/>
        </p:nvGrpSpPr>
        <p:grpSpPr>
          <a:xfrm>
            <a:off x="4359807" y="2884103"/>
            <a:ext cx="3316676" cy="1611086"/>
            <a:chOff x="1853283" y="1754901"/>
            <a:chExt cx="3316676" cy="1611086"/>
          </a:xfrm>
        </p:grpSpPr>
        <p:sp>
          <p:nvSpPr>
            <p:cNvPr id="90" name="Rectangle 60">
              <a:extLst>
                <a:ext uri="{FF2B5EF4-FFF2-40B4-BE49-F238E27FC236}">
                  <a16:creationId xmlns:a16="http://schemas.microsoft.com/office/drawing/2014/main" id="{B0072611-B6A4-F24A-B880-62DA49A78EBE}"/>
                </a:ext>
              </a:extLst>
            </p:cNvPr>
            <p:cNvSpPr/>
            <p:nvPr/>
          </p:nvSpPr>
          <p:spPr>
            <a:xfrm>
              <a:off x="2319126" y="1754901"/>
              <a:ext cx="2384990" cy="161108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Apply different environments</a:t>
              </a:r>
            </a:p>
          </p:txBody>
        </p:sp>
        <p:cxnSp>
          <p:nvCxnSpPr>
            <p:cNvPr id="91" name="Straight Arrow Connector 63">
              <a:extLst>
                <a:ext uri="{FF2B5EF4-FFF2-40B4-BE49-F238E27FC236}">
                  <a16:creationId xmlns:a16="http://schemas.microsoft.com/office/drawing/2014/main" id="{B82469AC-C22B-6B40-8933-CE87E756E10A}"/>
                </a:ext>
              </a:extLst>
            </p:cNvPr>
            <p:cNvCxnSpPr>
              <a:cxnSpLocks/>
            </p:cNvCxnSpPr>
            <p:nvPr/>
          </p:nvCxnSpPr>
          <p:spPr>
            <a:xfrm>
              <a:off x="4704116" y="2574906"/>
              <a:ext cx="465843"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63">
              <a:extLst>
                <a:ext uri="{FF2B5EF4-FFF2-40B4-BE49-F238E27FC236}">
                  <a16:creationId xmlns:a16="http://schemas.microsoft.com/office/drawing/2014/main" id="{074E7EAA-0613-F647-AB89-376A7174BBC0}"/>
                </a:ext>
              </a:extLst>
            </p:cNvPr>
            <p:cNvCxnSpPr>
              <a:cxnSpLocks/>
            </p:cNvCxnSpPr>
            <p:nvPr/>
          </p:nvCxnSpPr>
          <p:spPr>
            <a:xfrm>
              <a:off x="1853283" y="2574906"/>
              <a:ext cx="465843"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14" name="그룹 313">
            <a:extLst>
              <a:ext uri="{FF2B5EF4-FFF2-40B4-BE49-F238E27FC236}">
                <a16:creationId xmlns:a16="http://schemas.microsoft.com/office/drawing/2014/main" id="{7144239E-6CEB-4616-9A82-1BF27A5BC71F}"/>
              </a:ext>
            </a:extLst>
          </p:cNvPr>
          <p:cNvGrpSpPr/>
          <p:nvPr/>
        </p:nvGrpSpPr>
        <p:grpSpPr>
          <a:xfrm>
            <a:off x="7711144" y="2586419"/>
            <a:ext cx="1631696" cy="2035860"/>
            <a:chOff x="5996482" y="2684780"/>
            <a:chExt cx="1631696" cy="2035860"/>
          </a:xfrm>
        </p:grpSpPr>
        <p:sp>
          <p:nvSpPr>
            <p:cNvPr id="315" name="직사각형 314">
              <a:extLst>
                <a:ext uri="{FF2B5EF4-FFF2-40B4-BE49-F238E27FC236}">
                  <a16:creationId xmlns:a16="http://schemas.microsoft.com/office/drawing/2014/main" id="{56A04F09-0398-4487-8FAB-4F21BD559351}"/>
                </a:ext>
              </a:extLst>
            </p:cNvPr>
            <p:cNvSpPr/>
            <p:nvPr/>
          </p:nvSpPr>
          <p:spPr>
            <a:xfrm>
              <a:off x="5996482" y="2684780"/>
              <a:ext cx="1631696" cy="20358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6" name="Picture 30">
              <a:extLst>
                <a:ext uri="{FF2B5EF4-FFF2-40B4-BE49-F238E27FC236}">
                  <a16:creationId xmlns:a16="http://schemas.microsoft.com/office/drawing/2014/main" id="{57D3E1C3-86A1-4ABE-B21A-D6BDC52A7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292" y="2933700"/>
              <a:ext cx="633869" cy="1506279"/>
            </a:xfrm>
            <a:prstGeom prst="rect">
              <a:avLst/>
            </a:prstGeom>
          </p:spPr>
        </p:pic>
        <p:cxnSp>
          <p:nvCxnSpPr>
            <p:cNvPr id="317" name="직선 화살표 연결선 316">
              <a:extLst>
                <a:ext uri="{FF2B5EF4-FFF2-40B4-BE49-F238E27FC236}">
                  <a16:creationId xmlns:a16="http://schemas.microsoft.com/office/drawing/2014/main" id="{ABED234F-25F4-4BBE-B051-8E1AF96B96F8}"/>
                </a:ext>
              </a:extLst>
            </p:cNvPr>
            <p:cNvCxnSpPr>
              <a:cxnSpLocks/>
            </p:cNvCxnSpPr>
            <p:nvPr/>
          </p:nvCxnSpPr>
          <p:spPr>
            <a:xfrm>
              <a:off x="6834061" y="4038486"/>
              <a:ext cx="787910" cy="214216"/>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8" name="타원 317">
              <a:extLst>
                <a:ext uri="{FF2B5EF4-FFF2-40B4-BE49-F238E27FC236}">
                  <a16:creationId xmlns:a16="http://schemas.microsoft.com/office/drawing/2014/main" id="{8755A74F-21E3-439A-B789-993FF8BF8DD4}"/>
                </a:ext>
              </a:extLst>
            </p:cNvPr>
            <p:cNvSpPr/>
            <p:nvPr/>
          </p:nvSpPr>
          <p:spPr>
            <a:xfrm>
              <a:off x="6774150" y="3976088"/>
              <a:ext cx="109728" cy="1097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9" name="직선 화살표 연결선 318">
              <a:extLst>
                <a:ext uri="{FF2B5EF4-FFF2-40B4-BE49-F238E27FC236}">
                  <a16:creationId xmlns:a16="http://schemas.microsoft.com/office/drawing/2014/main" id="{10A0FB97-FC09-4743-BCB0-FE1460FE730F}"/>
                </a:ext>
              </a:extLst>
            </p:cNvPr>
            <p:cNvCxnSpPr>
              <a:cxnSpLocks/>
            </p:cNvCxnSpPr>
            <p:nvPr/>
          </p:nvCxnSpPr>
          <p:spPr>
            <a:xfrm flipV="1">
              <a:off x="6834061" y="3864133"/>
              <a:ext cx="787910" cy="156379"/>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0" name="직선 화살표 연결선 319">
              <a:extLst>
                <a:ext uri="{FF2B5EF4-FFF2-40B4-BE49-F238E27FC236}">
                  <a16:creationId xmlns:a16="http://schemas.microsoft.com/office/drawing/2014/main" id="{4B7584B7-B66B-4BB7-9721-E9B4C8D03DFE}"/>
                </a:ext>
              </a:extLst>
            </p:cNvPr>
            <p:cNvCxnSpPr>
              <a:cxnSpLocks/>
            </p:cNvCxnSpPr>
            <p:nvPr/>
          </p:nvCxnSpPr>
          <p:spPr>
            <a:xfrm>
              <a:off x="6826958" y="4030952"/>
              <a:ext cx="184869" cy="657947"/>
            </a:xfrm>
            <a:prstGeom prst="straightConnector1">
              <a:avLst/>
            </a:prstGeom>
            <a:ln w="381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1" name="직선 화살표 연결선 320">
              <a:extLst>
                <a:ext uri="{FF2B5EF4-FFF2-40B4-BE49-F238E27FC236}">
                  <a16:creationId xmlns:a16="http://schemas.microsoft.com/office/drawing/2014/main" id="{1579B75D-7257-451D-BC7E-CC7A410E640D}"/>
                </a:ext>
              </a:extLst>
            </p:cNvPr>
            <p:cNvCxnSpPr>
              <a:cxnSpLocks/>
            </p:cNvCxnSpPr>
            <p:nvPr/>
          </p:nvCxnSpPr>
          <p:spPr>
            <a:xfrm flipV="1">
              <a:off x="7026455" y="4624839"/>
              <a:ext cx="587990" cy="95801"/>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2" name="직선 화살표 연결선 321">
              <a:extLst>
                <a:ext uri="{FF2B5EF4-FFF2-40B4-BE49-F238E27FC236}">
                  <a16:creationId xmlns:a16="http://schemas.microsoft.com/office/drawing/2014/main" id="{942DDE15-1DF3-4A0A-A50D-5731DAD4089F}"/>
                </a:ext>
              </a:extLst>
            </p:cNvPr>
            <p:cNvCxnSpPr>
              <a:cxnSpLocks/>
            </p:cNvCxnSpPr>
            <p:nvPr/>
          </p:nvCxnSpPr>
          <p:spPr>
            <a:xfrm flipH="1">
              <a:off x="6012129" y="4030952"/>
              <a:ext cx="800203" cy="455719"/>
            </a:xfrm>
            <a:prstGeom prst="straightConnector1">
              <a:avLst/>
            </a:prstGeom>
            <a:ln w="381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3" name="직선 화살표 연결선 322">
              <a:extLst>
                <a:ext uri="{FF2B5EF4-FFF2-40B4-BE49-F238E27FC236}">
                  <a16:creationId xmlns:a16="http://schemas.microsoft.com/office/drawing/2014/main" id="{EA36A8F7-08EC-48C5-9E29-CD2EAB0C2314}"/>
                </a:ext>
              </a:extLst>
            </p:cNvPr>
            <p:cNvCxnSpPr>
              <a:cxnSpLocks/>
            </p:cNvCxnSpPr>
            <p:nvPr/>
          </p:nvCxnSpPr>
          <p:spPr>
            <a:xfrm flipV="1">
              <a:off x="5996482" y="4457953"/>
              <a:ext cx="1625489" cy="28718"/>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4" name="그룹 323">
            <a:extLst>
              <a:ext uri="{FF2B5EF4-FFF2-40B4-BE49-F238E27FC236}">
                <a16:creationId xmlns:a16="http://schemas.microsoft.com/office/drawing/2014/main" id="{CFF34855-6D17-4819-9312-22DE435002E2}"/>
              </a:ext>
            </a:extLst>
          </p:cNvPr>
          <p:cNvGrpSpPr/>
          <p:nvPr/>
        </p:nvGrpSpPr>
        <p:grpSpPr>
          <a:xfrm>
            <a:off x="7711144" y="2582339"/>
            <a:ext cx="1631696" cy="2044020"/>
            <a:chOff x="5996482" y="4813980"/>
            <a:chExt cx="1631696" cy="2044020"/>
          </a:xfrm>
        </p:grpSpPr>
        <p:sp>
          <p:nvSpPr>
            <p:cNvPr id="325" name="직사각형 324">
              <a:extLst>
                <a:ext uri="{FF2B5EF4-FFF2-40B4-BE49-F238E27FC236}">
                  <a16:creationId xmlns:a16="http://schemas.microsoft.com/office/drawing/2014/main" id="{DAC43DBB-876E-4339-B31B-0A21E1CB9555}"/>
                </a:ext>
              </a:extLst>
            </p:cNvPr>
            <p:cNvSpPr/>
            <p:nvPr/>
          </p:nvSpPr>
          <p:spPr>
            <a:xfrm>
              <a:off x="5996482" y="4813980"/>
              <a:ext cx="1631696" cy="20358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6" name="Picture 30">
              <a:extLst>
                <a:ext uri="{FF2B5EF4-FFF2-40B4-BE49-F238E27FC236}">
                  <a16:creationId xmlns:a16="http://schemas.microsoft.com/office/drawing/2014/main" id="{6C52A3A3-DCCC-4B82-95BF-B4EE8A778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292" y="5062900"/>
              <a:ext cx="633869" cy="1506279"/>
            </a:xfrm>
            <a:prstGeom prst="rect">
              <a:avLst/>
            </a:prstGeom>
          </p:spPr>
        </p:pic>
        <p:cxnSp>
          <p:nvCxnSpPr>
            <p:cNvPr id="327" name="직선 화살표 연결선 326">
              <a:extLst>
                <a:ext uri="{FF2B5EF4-FFF2-40B4-BE49-F238E27FC236}">
                  <a16:creationId xmlns:a16="http://schemas.microsoft.com/office/drawing/2014/main" id="{3FC3F4AC-6784-4806-9A67-D6C57F07EEBD}"/>
                </a:ext>
              </a:extLst>
            </p:cNvPr>
            <p:cNvCxnSpPr>
              <a:cxnSpLocks/>
            </p:cNvCxnSpPr>
            <p:nvPr/>
          </p:nvCxnSpPr>
          <p:spPr>
            <a:xfrm>
              <a:off x="6834061" y="6167686"/>
              <a:ext cx="787910" cy="214216"/>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8" name="타원 327">
              <a:extLst>
                <a:ext uri="{FF2B5EF4-FFF2-40B4-BE49-F238E27FC236}">
                  <a16:creationId xmlns:a16="http://schemas.microsoft.com/office/drawing/2014/main" id="{8F268B88-2EC9-41CB-B3BB-087CCEA79D59}"/>
                </a:ext>
              </a:extLst>
            </p:cNvPr>
            <p:cNvSpPr/>
            <p:nvPr/>
          </p:nvSpPr>
          <p:spPr>
            <a:xfrm>
              <a:off x="6774150" y="6105288"/>
              <a:ext cx="109728" cy="1097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9" name="직선 화살표 연결선 328">
              <a:extLst>
                <a:ext uri="{FF2B5EF4-FFF2-40B4-BE49-F238E27FC236}">
                  <a16:creationId xmlns:a16="http://schemas.microsoft.com/office/drawing/2014/main" id="{BBF57B13-45C5-4564-8912-99FAE4C8BBB2}"/>
                </a:ext>
              </a:extLst>
            </p:cNvPr>
            <p:cNvCxnSpPr>
              <a:cxnSpLocks/>
            </p:cNvCxnSpPr>
            <p:nvPr/>
          </p:nvCxnSpPr>
          <p:spPr>
            <a:xfrm flipV="1">
              <a:off x="6834061" y="5993333"/>
              <a:ext cx="787910" cy="156379"/>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0" name="직선 화살표 연결선 329">
              <a:extLst>
                <a:ext uri="{FF2B5EF4-FFF2-40B4-BE49-F238E27FC236}">
                  <a16:creationId xmlns:a16="http://schemas.microsoft.com/office/drawing/2014/main" id="{425E869A-FEE1-4E6A-8E52-55D0895D471C}"/>
                </a:ext>
              </a:extLst>
            </p:cNvPr>
            <p:cNvCxnSpPr>
              <a:cxnSpLocks/>
            </p:cNvCxnSpPr>
            <p:nvPr/>
          </p:nvCxnSpPr>
          <p:spPr>
            <a:xfrm>
              <a:off x="6826958" y="6160152"/>
              <a:ext cx="442522" cy="689688"/>
            </a:xfrm>
            <a:prstGeom prst="straightConnector1">
              <a:avLst/>
            </a:prstGeom>
            <a:ln w="381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1" name="직선 화살표 연결선 330">
              <a:extLst>
                <a:ext uri="{FF2B5EF4-FFF2-40B4-BE49-F238E27FC236}">
                  <a16:creationId xmlns:a16="http://schemas.microsoft.com/office/drawing/2014/main" id="{ACEF405B-FAF5-424E-9F6C-C79A7BEF835B}"/>
                </a:ext>
              </a:extLst>
            </p:cNvPr>
            <p:cNvCxnSpPr>
              <a:cxnSpLocks/>
            </p:cNvCxnSpPr>
            <p:nvPr/>
          </p:nvCxnSpPr>
          <p:spPr>
            <a:xfrm flipV="1">
              <a:off x="7269480" y="6754040"/>
              <a:ext cx="344965" cy="95800"/>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2" name="직선 화살표 연결선 331">
              <a:extLst>
                <a:ext uri="{FF2B5EF4-FFF2-40B4-BE49-F238E27FC236}">
                  <a16:creationId xmlns:a16="http://schemas.microsoft.com/office/drawing/2014/main" id="{EC77F049-239B-4B44-B28D-E41F2B012BA4}"/>
                </a:ext>
              </a:extLst>
            </p:cNvPr>
            <p:cNvCxnSpPr>
              <a:cxnSpLocks/>
            </p:cNvCxnSpPr>
            <p:nvPr/>
          </p:nvCxnSpPr>
          <p:spPr>
            <a:xfrm flipH="1">
              <a:off x="6492292" y="6160152"/>
              <a:ext cx="320041" cy="689688"/>
            </a:xfrm>
            <a:prstGeom prst="straightConnector1">
              <a:avLst/>
            </a:prstGeom>
            <a:ln w="381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3" name="직선 화살표 연결선 332">
              <a:extLst>
                <a:ext uri="{FF2B5EF4-FFF2-40B4-BE49-F238E27FC236}">
                  <a16:creationId xmlns:a16="http://schemas.microsoft.com/office/drawing/2014/main" id="{AF6A7C56-B62C-4F6F-968E-7766EED756F9}"/>
                </a:ext>
              </a:extLst>
            </p:cNvPr>
            <p:cNvCxnSpPr>
              <a:cxnSpLocks/>
            </p:cNvCxnSpPr>
            <p:nvPr/>
          </p:nvCxnSpPr>
          <p:spPr>
            <a:xfrm flipV="1">
              <a:off x="6492292" y="6587154"/>
              <a:ext cx="1129679" cy="270846"/>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4" name="그룹 333">
            <a:extLst>
              <a:ext uri="{FF2B5EF4-FFF2-40B4-BE49-F238E27FC236}">
                <a16:creationId xmlns:a16="http://schemas.microsoft.com/office/drawing/2014/main" id="{12753366-2F40-46E3-884F-3AEE431D72CB}"/>
              </a:ext>
            </a:extLst>
          </p:cNvPr>
          <p:cNvGrpSpPr/>
          <p:nvPr/>
        </p:nvGrpSpPr>
        <p:grpSpPr>
          <a:xfrm>
            <a:off x="7711144" y="2586419"/>
            <a:ext cx="1631696" cy="2035860"/>
            <a:chOff x="8041800" y="4816004"/>
            <a:chExt cx="1631696" cy="2035860"/>
          </a:xfrm>
        </p:grpSpPr>
        <p:sp>
          <p:nvSpPr>
            <p:cNvPr id="335" name="직사각형 334">
              <a:extLst>
                <a:ext uri="{FF2B5EF4-FFF2-40B4-BE49-F238E27FC236}">
                  <a16:creationId xmlns:a16="http://schemas.microsoft.com/office/drawing/2014/main" id="{E118F142-4406-47CC-8EC1-2EC82F1400F6}"/>
                </a:ext>
              </a:extLst>
            </p:cNvPr>
            <p:cNvSpPr/>
            <p:nvPr/>
          </p:nvSpPr>
          <p:spPr>
            <a:xfrm>
              <a:off x="8041800" y="4816004"/>
              <a:ext cx="1631696" cy="20358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6" name="Picture 30">
              <a:extLst>
                <a:ext uri="{FF2B5EF4-FFF2-40B4-BE49-F238E27FC236}">
                  <a16:creationId xmlns:a16="http://schemas.microsoft.com/office/drawing/2014/main" id="{3C9AB307-A7F5-48B6-9259-6CD1D1E69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7610" y="5064924"/>
              <a:ext cx="633869" cy="1506279"/>
            </a:xfrm>
            <a:prstGeom prst="rect">
              <a:avLst/>
            </a:prstGeom>
          </p:spPr>
        </p:pic>
        <p:cxnSp>
          <p:nvCxnSpPr>
            <p:cNvPr id="337" name="직선 화살표 연결선 336">
              <a:extLst>
                <a:ext uri="{FF2B5EF4-FFF2-40B4-BE49-F238E27FC236}">
                  <a16:creationId xmlns:a16="http://schemas.microsoft.com/office/drawing/2014/main" id="{FF6864D7-AC02-4820-B019-D725CAD8E5C7}"/>
                </a:ext>
              </a:extLst>
            </p:cNvPr>
            <p:cNvCxnSpPr>
              <a:cxnSpLocks/>
            </p:cNvCxnSpPr>
            <p:nvPr/>
          </p:nvCxnSpPr>
          <p:spPr>
            <a:xfrm>
              <a:off x="8879379" y="6169710"/>
              <a:ext cx="787910" cy="214216"/>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8" name="타원 337">
              <a:extLst>
                <a:ext uri="{FF2B5EF4-FFF2-40B4-BE49-F238E27FC236}">
                  <a16:creationId xmlns:a16="http://schemas.microsoft.com/office/drawing/2014/main" id="{B9597C3F-0595-4115-BB30-25D7BDDD5198}"/>
                </a:ext>
              </a:extLst>
            </p:cNvPr>
            <p:cNvSpPr/>
            <p:nvPr/>
          </p:nvSpPr>
          <p:spPr>
            <a:xfrm>
              <a:off x="8819468" y="6107312"/>
              <a:ext cx="109728" cy="1097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9" name="직선 화살표 연결선 338">
              <a:extLst>
                <a:ext uri="{FF2B5EF4-FFF2-40B4-BE49-F238E27FC236}">
                  <a16:creationId xmlns:a16="http://schemas.microsoft.com/office/drawing/2014/main" id="{626C9C03-8FEC-4D8C-9ACA-F318885BE80D}"/>
                </a:ext>
              </a:extLst>
            </p:cNvPr>
            <p:cNvCxnSpPr>
              <a:cxnSpLocks/>
            </p:cNvCxnSpPr>
            <p:nvPr/>
          </p:nvCxnSpPr>
          <p:spPr>
            <a:xfrm>
              <a:off x="9188866" y="4841234"/>
              <a:ext cx="478423" cy="757561"/>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직선 화살표 연결선 339">
              <a:extLst>
                <a:ext uri="{FF2B5EF4-FFF2-40B4-BE49-F238E27FC236}">
                  <a16:creationId xmlns:a16="http://schemas.microsoft.com/office/drawing/2014/main" id="{0F34D2A7-B18F-4B34-B00A-D717103D656A}"/>
                </a:ext>
              </a:extLst>
            </p:cNvPr>
            <p:cNvCxnSpPr>
              <a:cxnSpLocks/>
            </p:cNvCxnSpPr>
            <p:nvPr/>
          </p:nvCxnSpPr>
          <p:spPr>
            <a:xfrm flipH="1">
              <a:off x="8290325" y="6162176"/>
              <a:ext cx="581952" cy="687664"/>
            </a:xfrm>
            <a:prstGeom prst="straightConnector1">
              <a:avLst/>
            </a:prstGeom>
            <a:ln w="381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1" name="직선 화살표 연결선 340">
              <a:extLst>
                <a:ext uri="{FF2B5EF4-FFF2-40B4-BE49-F238E27FC236}">
                  <a16:creationId xmlns:a16="http://schemas.microsoft.com/office/drawing/2014/main" id="{05D3DF74-B5F6-4CF6-B5DE-3C1251F54686}"/>
                </a:ext>
              </a:extLst>
            </p:cNvPr>
            <p:cNvCxnSpPr>
              <a:cxnSpLocks/>
            </p:cNvCxnSpPr>
            <p:nvPr/>
          </p:nvCxnSpPr>
          <p:spPr>
            <a:xfrm flipV="1">
              <a:off x="8290325" y="6537966"/>
              <a:ext cx="1369438" cy="311874"/>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2" name="직선 화살표 연결선 341">
              <a:extLst>
                <a:ext uri="{FF2B5EF4-FFF2-40B4-BE49-F238E27FC236}">
                  <a16:creationId xmlns:a16="http://schemas.microsoft.com/office/drawing/2014/main" id="{E7DF5889-5029-48C8-9BBE-0143058070A8}"/>
                </a:ext>
              </a:extLst>
            </p:cNvPr>
            <p:cNvCxnSpPr>
              <a:cxnSpLocks/>
            </p:cNvCxnSpPr>
            <p:nvPr/>
          </p:nvCxnSpPr>
          <p:spPr>
            <a:xfrm flipH="1">
              <a:off x="8894409" y="4823617"/>
              <a:ext cx="294457" cy="1326095"/>
            </a:xfrm>
            <a:prstGeom prst="straightConnector1">
              <a:avLst/>
            </a:prstGeom>
            <a:ln w="381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43" name="그룹 342">
            <a:extLst>
              <a:ext uri="{FF2B5EF4-FFF2-40B4-BE49-F238E27FC236}">
                <a16:creationId xmlns:a16="http://schemas.microsoft.com/office/drawing/2014/main" id="{42D06313-B215-4A7A-897F-EABFFB9F79B7}"/>
              </a:ext>
            </a:extLst>
          </p:cNvPr>
          <p:cNvGrpSpPr/>
          <p:nvPr/>
        </p:nvGrpSpPr>
        <p:grpSpPr>
          <a:xfrm>
            <a:off x="7711144" y="2586419"/>
            <a:ext cx="1631696" cy="2035860"/>
            <a:chOff x="8041800" y="2684780"/>
            <a:chExt cx="1631696" cy="2035860"/>
          </a:xfrm>
        </p:grpSpPr>
        <p:sp>
          <p:nvSpPr>
            <p:cNvPr id="344" name="직사각형 343">
              <a:extLst>
                <a:ext uri="{FF2B5EF4-FFF2-40B4-BE49-F238E27FC236}">
                  <a16:creationId xmlns:a16="http://schemas.microsoft.com/office/drawing/2014/main" id="{A68269C9-56E1-4FDE-BA67-21A5830CE274}"/>
                </a:ext>
              </a:extLst>
            </p:cNvPr>
            <p:cNvSpPr/>
            <p:nvPr/>
          </p:nvSpPr>
          <p:spPr>
            <a:xfrm>
              <a:off x="8041800" y="2684780"/>
              <a:ext cx="1631696" cy="20358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5" name="Picture 30">
              <a:extLst>
                <a:ext uri="{FF2B5EF4-FFF2-40B4-BE49-F238E27FC236}">
                  <a16:creationId xmlns:a16="http://schemas.microsoft.com/office/drawing/2014/main" id="{1AFFEC27-3417-4366-8DC6-F08833FA5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7610" y="2933700"/>
              <a:ext cx="633869" cy="1506279"/>
            </a:xfrm>
            <a:prstGeom prst="rect">
              <a:avLst/>
            </a:prstGeom>
          </p:spPr>
        </p:pic>
        <p:cxnSp>
          <p:nvCxnSpPr>
            <p:cNvPr id="346" name="직선 화살표 연결선 345">
              <a:extLst>
                <a:ext uri="{FF2B5EF4-FFF2-40B4-BE49-F238E27FC236}">
                  <a16:creationId xmlns:a16="http://schemas.microsoft.com/office/drawing/2014/main" id="{DBB33DFF-994E-4C4B-9D3C-AE34377C2A32}"/>
                </a:ext>
              </a:extLst>
            </p:cNvPr>
            <p:cNvCxnSpPr>
              <a:cxnSpLocks/>
            </p:cNvCxnSpPr>
            <p:nvPr/>
          </p:nvCxnSpPr>
          <p:spPr>
            <a:xfrm>
              <a:off x="8879379" y="4038486"/>
              <a:ext cx="787910" cy="214216"/>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7" name="타원 346">
              <a:extLst>
                <a:ext uri="{FF2B5EF4-FFF2-40B4-BE49-F238E27FC236}">
                  <a16:creationId xmlns:a16="http://schemas.microsoft.com/office/drawing/2014/main" id="{6B0BDD05-D747-4517-9BBA-5FB8A65CBA0C}"/>
                </a:ext>
              </a:extLst>
            </p:cNvPr>
            <p:cNvSpPr/>
            <p:nvPr/>
          </p:nvSpPr>
          <p:spPr>
            <a:xfrm>
              <a:off x="8819468" y="3976088"/>
              <a:ext cx="109728" cy="1097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8" name="직선 화살표 연결선 347">
              <a:extLst>
                <a:ext uri="{FF2B5EF4-FFF2-40B4-BE49-F238E27FC236}">
                  <a16:creationId xmlns:a16="http://schemas.microsoft.com/office/drawing/2014/main" id="{8C387B61-04E7-431F-A7CE-221A2B0251A0}"/>
                </a:ext>
              </a:extLst>
            </p:cNvPr>
            <p:cNvCxnSpPr>
              <a:cxnSpLocks/>
            </p:cNvCxnSpPr>
            <p:nvPr/>
          </p:nvCxnSpPr>
          <p:spPr>
            <a:xfrm flipV="1">
              <a:off x="8879379" y="3467571"/>
              <a:ext cx="787910" cy="552942"/>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직선 화살표 연결선 348">
              <a:extLst>
                <a:ext uri="{FF2B5EF4-FFF2-40B4-BE49-F238E27FC236}">
                  <a16:creationId xmlns:a16="http://schemas.microsoft.com/office/drawing/2014/main" id="{DF644B96-4D0D-48C6-AC78-B07656EF4B77}"/>
                </a:ext>
              </a:extLst>
            </p:cNvPr>
            <p:cNvCxnSpPr>
              <a:cxnSpLocks/>
            </p:cNvCxnSpPr>
            <p:nvPr/>
          </p:nvCxnSpPr>
          <p:spPr>
            <a:xfrm flipH="1">
              <a:off x="8520223" y="4030952"/>
              <a:ext cx="352053" cy="657947"/>
            </a:xfrm>
            <a:prstGeom prst="straightConnector1">
              <a:avLst/>
            </a:prstGeom>
            <a:ln w="381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0" name="직선 화살표 연결선 349">
              <a:extLst>
                <a:ext uri="{FF2B5EF4-FFF2-40B4-BE49-F238E27FC236}">
                  <a16:creationId xmlns:a16="http://schemas.microsoft.com/office/drawing/2014/main" id="{D871A0A0-FD9B-4926-B715-7485C39ED61E}"/>
                </a:ext>
              </a:extLst>
            </p:cNvPr>
            <p:cNvCxnSpPr>
              <a:cxnSpLocks/>
            </p:cNvCxnSpPr>
            <p:nvPr/>
          </p:nvCxnSpPr>
          <p:spPr>
            <a:xfrm flipV="1">
              <a:off x="8513120" y="4406741"/>
              <a:ext cx="1146643" cy="282159"/>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783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43"/>
                                        </p:tgtEl>
                                        <p:attrNameLst>
                                          <p:attrName>style.visibility</p:attrName>
                                        </p:attrNameLst>
                                      </p:cBhvr>
                                      <p:to>
                                        <p:strVal val="visible"/>
                                      </p:to>
                                    </p:set>
                                    <p:animEffect transition="in" filter="fade">
                                      <p:cBhvr>
                                        <p:cTn id="14" dur="500"/>
                                        <p:tgtEl>
                                          <p:spTgt spid="343"/>
                                        </p:tgtEl>
                                      </p:cBhvr>
                                    </p:animEffect>
                                  </p:childTnLst>
                                </p:cTn>
                              </p:par>
                            </p:childTnLst>
                          </p:cTn>
                        </p:par>
                        <p:par>
                          <p:cTn id="15" fill="hold">
                            <p:stCondLst>
                              <p:cond delay="500"/>
                            </p:stCondLst>
                            <p:childTnLst>
                              <p:par>
                                <p:cTn id="16" presetID="10" presetClass="exit" presetSubtype="0" fill="hold" nodeType="afterEffect">
                                  <p:stCondLst>
                                    <p:cond delay="0"/>
                                  </p:stCondLst>
                                  <p:childTnLst>
                                    <p:animEffect transition="out" filter="fade">
                                      <p:cBhvr>
                                        <p:cTn id="17" dur="200"/>
                                        <p:tgtEl>
                                          <p:spTgt spid="343"/>
                                        </p:tgtEl>
                                      </p:cBhvr>
                                    </p:animEffect>
                                    <p:set>
                                      <p:cBhvr>
                                        <p:cTn id="18" dur="1" fill="hold">
                                          <p:stCondLst>
                                            <p:cond delay="199"/>
                                          </p:stCondLst>
                                        </p:cTn>
                                        <p:tgtEl>
                                          <p:spTgt spid="34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34"/>
                                        </p:tgtEl>
                                        <p:attrNameLst>
                                          <p:attrName>style.visibility</p:attrName>
                                        </p:attrNameLst>
                                      </p:cBhvr>
                                      <p:to>
                                        <p:strVal val="visible"/>
                                      </p:to>
                                    </p:set>
                                    <p:animEffect transition="in" filter="fade">
                                      <p:cBhvr>
                                        <p:cTn id="21" dur="500"/>
                                        <p:tgtEl>
                                          <p:spTgt spid="334"/>
                                        </p:tgtEl>
                                      </p:cBhvr>
                                    </p:animEffect>
                                  </p:childTnLst>
                                </p:cTn>
                              </p:par>
                            </p:childTnLst>
                          </p:cTn>
                        </p:par>
                        <p:par>
                          <p:cTn id="22" fill="hold">
                            <p:stCondLst>
                              <p:cond delay="1000"/>
                            </p:stCondLst>
                            <p:childTnLst>
                              <p:par>
                                <p:cTn id="23" presetID="10" presetClass="exit" presetSubtype="0" fill="hold" nodeType="afterEffect">
                                  <p:stCondLst>
                                    <p:cond delay="0"/>
                                  </p:stCondLst>
                                  <p:childTnLst>
                                    <p:animEffect transition="out" filter="fade">
                                      <p:cBhvr>
                                        <p:cTn id="24" dur="200"/>
                                        <p:tgtEl>
                                          <p:spTgt spid="334"/>
                                        </p:tgtEl>
                                      </p:cBhvr>
                                    </p:animEffect>
                                    <p:set>
                                      <p:cBhvr>
                                        <p:cTn id="25" dur="1" fill="hold">
                                          <p:stCondLst>
                                            <p:cond delay="199"/>
                                          </p:stCondLst>
                                        </p:cTn>
                                        <p:tgtEl>
                                          <p:spTgt spid="33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24"/>
                                        </p:tgtEl>
                                        <p:attrNameLst>
                                          <p:attrName>style.visibility</p:attrName>
                                        </p:attrNameLst>
                                      </p:cBhvr>
                                      <p:to>
                                        <p:strVal val="visible"/>
                                      </p:to>
                                    </p:set>
                                    <p:animEffect transition="in" filter="fade">
                                      <p:cBhvr>
                                        <p:cTn id="28" dur="500"/>
                                        <p:tgtEl>
                                          <p:spTgt spid="324"/>
                                        </p:tgtEl>
                                      </p:cBhvr>
                                    </p:animEffect>
                                  </p:childTnLst>
                                </p:cTn>
                              </p:par>
                            </p:childTnLst>
                          </p:cTn>
                        </p:par>
                        <p:par>
                          <p:cTn id="29" fill="hold">
                            <p:stCondLst>
                              <p:cond delay="1500"/>
                            </p:stCondLst>
                            <p:childTnLst>
                              <p:par>
                                <p:cTn id="30" presetID="10" presetClass="exit" presetSubtype="0" fill="hold" nodeType="afterEffect">
                                  <p:stCondLst>
                                    <p:cond delay="0"/>
                                  </p:stCondLst>
                                  <p:childTnLst>
                                    <p:animEffect transition="out" filter="fade">
                                      <p:cBhvr>
                                        <p:cTn id="31" dur="200"/>
                                        <p:tgtEl>
                                          <p:spTgt spid="324"/>
                                        </p:tgtEl>
                                      </p:cBhvr>
                                    </p:animEffect>
                                    <p:set>
                                      <p:cBhvr>
                                        <p:cTn id="32" dur="1" fill="hold">
                                          <p:stCondLst>
                                            <p:cond delay="199"/>
                                          </p:stCondLst>
                                        </p:cTn>
                                        <p:tgtEl>
                                          <p:spTgt spid="3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14"/>
                                        </p:tgtEl>
                                        <p:attrNameLst>
                                          <p:attrName>style.visibility</p:attrName>
                                        </p:attrNameLst>
                                      </p:cBhvr>
                                      <p:to>
                                        <p:strVal val="visible"/>
                                      </p:to>
                                    </p:set>
                                    <p:animEffect transition="in" filter="fade">
                                      <p:cBhvr>
                                        <p:cTn id="35" dur="500"/>
                                        <p:tgtEl>
                                          <p:spTgt spid="314"/>
                                        </p:tgtEl>
                                      </p:cBhvr>
                                    </p:animEffect>
                                  </p:childTnLst>
                                </p:cTn>
                              </p:par>
                            </p:childTnLst>
                          </p:cTn>
                        </p:par>
                        <p:par>
                          <p:cTn id="36" fill="hold">
                            <p:stCondLst>
                              <p:cond delay="2000"/>
                            </p:stCondLst>
                            <p:childTnLst>
                              <p:par>
                                <p:cTn id="37" presetID="10" presetClass="exit" presetSubtype="0" fill="hold" nodeType="afterEffect">
                                  <p:stCondLst>
                                    <p:cond delay="0"/>
                                  </p:stCondLst>
                                  <p:childTnLst>
                                    <p:animEffect transition="out" filter="fade">
                                      <p:cBhvr>
                                        <p:cTn id="38" dur="200"/>
                                        <p:tgtEl>
                                          <p:spTgt spid="314"/>
                                        </p:tgtEl>
                                      </p:cBhvr>
                                    </p:animEffect>
                                    <p:set>
                                      <p:cBhvr>
                                        <p:cTn id="39" dur="1" fill="hold">
                                          <p:stCondLst>
                                            <p:cond delay="199"/>
                                          </p:stCondLst>
                                        </p:cTn>
                                        <p:tgtEl>
                                          <p:spTgt spid="314"/>
                                        </p:tgtEl>
                                        <p:attrNameLst>
                                          <p:attrName>style.visibility</p:attrName>
                                        </p:attrNameLst>
                                      </p:cBhvr>
                                      <p:to>
                                        <p:strVal val="hidden"/>
                                      </p:to>
                                    </p:set>
                                  </p:childTnLst>
                                </p:cTn>
                              </p:par>
                            </p:childTnLst>
                          </p:cTn>
                        </p:par>
                        <p:par>
                          <p:cTn id="40" fill="hold">
                            <p:stCondLst>
                              <p:cond delay="2200"/>
                            </p:stCondLst>
                            <p:childTnLst>
                              <p:par>
                                <p:cTn id="41" presetID="1" presetClass="entr" presetSubtype="0"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xmlns="" Requires="am3d">
          <p:graphicFrame>
            <p:nvGraphicFramePr>
              <p:cNvPr id="29" name="3D 모델 3" descr="Wall">
                <a:extLst>
                  <a:ext uri="{FF2B5EF4-FFF2-40B4-BE49-F238E27FC236}">
                    <a16:creationId xmlns:a16="http://schemas.microsoft.com/office/drawing/2014/main" id="{9740B38C-F824-4B87-B547-725DBC6CABF4}"/>
                  </a:ext>
                </a:extLst>
              </p:cNvPr>
              <p:cNvGraphicFramePr>
                <a:graphicFrameLocks noChangeAspect="1"/>
              </p:cNvGraphicFramePr>
              <p:nvPr>
                <p:extLst>
                  <p:ext uri="{D42A27DB-BD31-4B8C-83A1-F6EECF244321}">
                    <p14:modId xmlns:p14="http://schemas.microsoft.com/office/powerpoint/2010/main" val="94938679"/>
                  </p:ext>
                </p:extLst>
              </p:nvPr>
            </p:nvGraphicFramePr>
            <p:xfrm>
              <a:off x="6216877" y="1360192"/>
              <a:ext cx="1817144" cy="1160497"/>
            </p:xfrm>
            <a:graphic>
              <a:graphicData uri="http://schemas.microsoft.com/office/drawing/2017/model3d">
                <am3d:model3d r:embed="rId3">
                  <am3d:spPr>
                    <a:xfrm>
                      <a:off x="0" y="0"/>
                      <a:ext cx="1817144" cy="1160497"/>
                    </a:xfrm>
                    <a:prstGeom prst="rect">
                      <a:avLst/>
                    </a:prstGeom>
                  </am3d:spPr>
                  <am3d:camera>
                    <am3d:pos x="0" y="0" z="56506007"/>
                    <am3d:up dx="0" dy="36000000" dz="0"/>
                    <am3d:lookAt x="0" y="0" z="0"/>
                    <am3d:perspective fov="2700000"/>
                  </am3d:camera>
                  <am3d:trans>
                    <am3d:meterPerModelUnit n="1249059" d="1000000"/>
                    <am3d:preTrans dx="-2692267" dy="-1051510" dz="-23081073"/>
                    <am3d:scale>
                      <am3d:sx n="1000000" d="1000000"/>
                      <am3d:sy n="1000000" d="1000000"/>
                      <am3d:sz n="1000000" d="1000000"/>
                    </am3d:scale>
                    <am3d:rot ax="2586034" ay="-766248" az="-701236"/>
                    <am3d:postTrans dx="0" dy="0" dz="0"/>
                  </am3d:trans>
                  <am3d:attrSrcUrl r:id="rId4"/>
                  <am3d:raster rName="Office3DRenderer" rVer="16.0.8326">
                    <am3d:blip r:embed="rId5"/>
                  </am3d:raster>
                  <am3d:objViewport viewportSz="19490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모델 3" descr="Wall">
                <a:extLst>
                  <a:ext uri="{FF2B5EF4-FFF2-40B4-BE49-F238E27FC236}">
                    <a16:creationId xmlns:a16="http://schemas.microsoft.com/office/drawing/2014/main" id="{9740B38C-F824-4B87-B547-725DBC6CABF4}"/>
                  </a:ext>
                </a:extLst>
              </p:cNvPr>
              <p:cNvPicPr>
                <a:picLocks noGrp="1" noRot="1" noChangeAspect="1" noMove="1" noResize="1" noEditPoints="1" noAdjustHandles="1" noChangeArrowheads="1" noChangeShapeType="1" noCrop="1"/>
              </p:cNvPicPr>
              <p:nvPr/>
            </p:nvPicPr>
            <p:blipFill>
              <a:blip r:embed="rId6"/>
              <a:stretch>
                <a:fillRect/>
              </a:stretch>
            </p:blipFill>
            <p:spPr>
              <a:xfrm>
                <a:off x="6216877" y="1360192"/>
                <a:ext cx="1817144" cy="1160497"/>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30" name="3D 모델 3" descr="Wall">
                <a:extLst>
                  <a:ext uri="{FF2B5EF4-FFF2-40B4-BE49-F238E27FC236}">
                    <a16:creationId xmlns:a16="http://schemas.microsoft.com/office/drawing/2014/main" id="{946A6D84-438E-42F8-AF73-C694FC571A71}"/>
                  </a:ext>
                </a:extLst>
              </p:cNvPr>
              <p:cNvGraphicFramePr>
                <a:graphicFrameLocks noChangeAspect="1"/>
              </p:cNvGraphicFramePr>
              <p:nvPr>
                <p:extLst>
                  <p:ext uri="{D42A27DB-BD31-4B8C-83A1-F6EECF244321}">
                    <p14:modId xmlns:p14="http://schemas.microsoft.com/office/powerpoint/2010/main" val="2538282625"/>
                  </p:ext>
                </p:extLst>
              </p:nvPr>
            </p:nvGraphicFramePr>
            <p:xfrm>
              <a:off x="7575150" y="4110416"/>
              <a:ext cx="1793972" cy="1324320"/>
            </p:xfrm>
            <a:graphic>
              <a:graphicData uri="http://schemas.microsoft.com/office/drawing/2017/model3d">
                <am3d:model3d r:embed="rId3">
                  <am3d:spPr>
                    <a:xfrm>
                      <a:off x="0" y="0"/>
                      <a:ext cx="1793972" cy="1324320"/>
                    </a:xfrm>
                    <a:prstGeom prst="rect">
                      <a:avLst/>
                    </a:prstGeom>
                  </am3d:spPr>
                  <am3d:camera>
                    <am3d:pos x="0" y="0" z="56506007"/>
                    <am3d:up dx="0" dy="36000000" dz="0"/>
                    <am3d:lookAt x="0" y="0" z="0"/>
                    <am3d:perspective fov="2700000"/>
                  </am3d:camera>
                  <am3d:trans>
                    <am3d:meterPerModelUnit n="1249059" d="1000000"/>
                    <am3d:preTrans dx="-2692267" dy="-1051510" dz="-23081073"/>
                    <am3d:scale>
                      <am3d:sx n="1000000" d="1000000"/>
                      <am3d:sy n="1000000" d="1000000"/>
                      <am3d:sz n="1000000" d="1000000"/>
                    </am3d:scale>
                    <am3d:rot ax="3875061" ay="823064" az="-9208705"/>
                    <am3d:postTrans dx="0" dy="0" dz="0"/>
                  </am3d:trans>
                  <am3d:attrSrcUrl r:id="rId4"/>
                  <am3d:raster rName="Office3DRenderer" rVer="16.0.8326">
                    <am3d:blip r:embed="rId7"/>
                  </am3d:raster>
                  <am3d:objViewport viewportSz="19384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모델 3" descr="Wall">
                <a:extLst>
                  <a:ext uri="{FF2B5EF4-FFF2-40B4-BE49-F238E27FC236}">
                    <a16:creationId xmlns:a16="http://schemas.microsoft.com/office/drawing/2014/main" id="{946A6D84-438E-42F8-AF73-C694FC571A71}"/>
                  </a:ext>
                </a:extLst>
              </p:cNvPr>
              <p:cNvPicPr>
                <a:picLocks noGrp="1" noRot="1" noChangeAspect="1" noMove="1" noResize="1" noEditPoints="1" noAdjustHandles="1" noChangeArrowheads="1" noChangeShapeType="1" noCrop="1"/>
              </p:cNvPicPr>
              <p:nvPr/>
            </p:nvPicPr>
            <p:blipFill>
              <a:blip r:embed="rId8"/>
              <a:stretch>
                <a:fillRect/>
              </a:stretch>
            </p:blipFill>
            <p:spPr>
              <a:xfrm>
                <a:off x="7575150" y="4110416"/>
                <a:ext cx="1793972" cy="1324320"/>
              </a:xfrm>
              <a:prstGeom prst="rect">
                <a:avLst/>
              </a:prstGeom>
            </p:spPr>
          </p:pic>
        </mc:Fallback>
      </mc:AlternateContent>
      <p:sp>
        <p:nvSpPr>
          <p:cNvPr id="8" name="Title 7">
            <a:extLst>
              <a:ext uri="{FF2B5EF4-FFF2-40B4-BE49-F238E27FC236}">
                <a16:creationId xmlns:a16="http://schemas.microsoft.com/office/drawing/2014/main" id="{ACB5922D-B31B-47EB-8079-D55ABD1CDEA9}"/>
              </a:ext>
            </a:extLst>
          </p:cNvPr>
          <p:cNvSpPr>
            <a:spLocks noGrp="1"/>
          </p:cNvSpPr>
          <p:nvPr>
            <p:ph type="title"/>
          </p:nvPr>
        </p:nvSpPr>
        <p:spPr/>
        <p:txBody>
          <a:bodyPr>
            <a:normAutofit/>
          </a:bodyPr>
          <a:lstStyle/>
          <a:p>
            <a:r>
              <a:rPr lang="en-US" dirty="0"/>
              <a:t>Decomposing the RFID Channel</a:t>
            </a:r>
          </a:p>
        </p:txBody>
      </p:sp>
      <p:grpSp>
        <p:nvGrpSpPr>
          <p:cNvPr id="35" name="그룹 16">
            <a:extLst>
              <a:ext uri="{FF2B5EF4-FFF2-40B4-BE49-F238E27FC236}">
                <a16:creationId xmlns:a16="http://schemas.microsoft.com/office/drawing/2014/main" id="{B505D1DE-FB50-42BE-9C0B-44D59A34B8A4}"/>
              </a:ext>
            </a:extLst>
          </p:cNvPr>
          <p:cNvGrpSpPr/>
          <p:nvPr/>
        </p:nvGrpSpPr>
        <p:grpSpPr>
          <a:xfrm>
            <a:off x="9193264" y="2817500"/>
            <a:ext cx="835954" cy="1489355"/>
            <a:chOff x="6409944" y="2491765"/>
            <a:chExt cx="1691640" cy="2535165"/>
          </a:xfrm>
        </p:grpSpPr>
        <p:sp>
          <p:nvSpPr>
            <p:cNvPr id="36" name="모서리가 둥근 직사각형 17">
              <a:extLst>
                <a:ext uri="{FF2B5EF4-FFF2-40B4-BE49-F238E27FC236}">
                  <a16:creationId xmlns:a16="http://schemas.microsoft.com/office/drawing/2014/main" id="{6DCEC0D5-94BE-4528-A936-EAD592881D82}"/>
                </a:ext>
              </a:extLst>
            </p:cNvPr>
            <p:cNvSpPr/>
            <p:nvPr/>
          </p:nvSpPr>
          <p:spPr>
            <a:xfrm>
              <a:off x="6940296" y="2491765"/>
              <a:ext cx="630936" cy="2441448"/>
            </a:xfrm>
            <a:prstGeom prst="roundRect">
              <a:avLst/>
            </a:prstGeom>
            <a:solidFill>
              <a:schemeClr val="tx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44" name="모서리가 둥근 직사각형 18">
              <a:extLst>
                <a:ext uri="{FF2B5EF4-FFF2-40B4-BE49-F238E27FC236}">
                  <a16:creationId xmlns:a16="http://schemas.microsoft.com/office/drawing/2014/main" id="{CA7A792C-7603-4178-90DE-56E99399430F}"/>
                </a:ext>
              </a:extLst>
            </p:cNvPr>
            <p:cNvSpPr/>
            <p:nvPr/>
          </p:nvSpPr>
          <p:spPr>
            <a:xfrm>
              <a:off x="6409944" y="4839495"/>
              <a:ext cx="1691640" cy="187435"/>
            </a:xfrm>
            <a:prstGeom prst="roundRect">
              <a:avLst/>
            </a:prstGeom>
            <a:solidFill>
              <a:schemeClr val="tx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grpSp>
      <p:pic>
        <p:nvPicPr>
          <p:cNvPr id="5" name="그림 4">
            <a:extLst>
              <a:ext uri="{FF2B5EF4-FFF2-40B4-BE49-F238E27FC236}">
                <a16:creationId xmlns:a16="http://schemas.microsoft.com/office/drawing/2014/main" id="{D77AD27D-09F1-4F68-BF48-A044C76DD5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5594" y="1560347"/>
            <a:ext cx="1569118" cy="2963416"/>
          </a:xfrm>
          <a:prstGeom prst="rect">
            <a:avLst/>
          </a:prstGeom>
        </p:spPr>
      </p:pic>
      <p:grpSp>
        <p:nvGrpSpPr>
          <p:cNvPr id="4" name="그룹 3">
            <a:extLst>
              <a:ext uri="{FF2B5EF4-FFF2-40B4-BE49-F238E27FC236}">
                <a16:creationId xmlns:a16="http://schemas.microsoft.com/office/drawing/2014/main" id="{8A63593B-9CBC-4259-9CA2-18542DFE0296}"/>
              </a:ext>
            </a:extLst>
          </p:cNvPr>
          <p:cNvGrpSpPr/>
          <p:nvPr/>
        </p:nvGrpSpPr>
        <p:grpSpPr>
          <a:xfrm flipH="1">
            <a:off x="2397692" y="3353191"/>
            <a:ext cx="705243" cy="705243"/>
            <a:chOff x="5360795" y="4291330"/>
            <a:chExt cx="1525270" cy="1525270"/>
          </a:xfrm>
        </p:grpSpPr>
        <p:sp>
          <p:nvSpPr>
            <p:cNvPr id="3" name="타원 2">
              <a:extLst>
                <a:ext uri="{FF2B5EF4-FFF2-40B4-BE49-F238E27FC236}">
                  <a16:creationId xmlns:a16="http://schemas.microsoft.com/office/drawing/2014/main" id="{D673479B-B3D2-4C27-A79F-F631C6E5E1B3}"/>
                </a:ext>
              </a:extLst>
            </p:cNvPr>
            <p:cNvSpPr/>
            <p:nvPr/>
          </p:nvSpPr>
          <p:spPr>
            <a:xfrm>
              <a:off x="5360795" y="4504690"/>
              <a:ext cx="1098550" cy="1098550"/>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타원 8">
              <a:extLst>
                <a:ext uri="{FF2B5EF4-FFF2-40B4-BE49-F238E27FC236}">
                  <a16:creationId xmlns:a16="http://schemas.microsoft.com/office/drawing/2014/main" id="{B3998061-CB95-4EEF-A4A9-407E0CA9080A}"/>
                </a:ext>
              </a:extLst>
            </p:cNvPr>
            <p:cNvSpPr/>
            <p:nvPr/>
          </p:nvSpPr>
          <p:spPr>
            <a:xfrm>
              <a:off x="5360795" y="4291330"/>
              <a:ext cx="1525270" cy="1525270"/>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타원 11">
              <a:extLst>
                <a:ext uri="{FF2B5EF4-FFF2-40B4-BE49-F238E27FC236}">
                  <a16:creationId xmlns:a16="http://schemas.microsoft.com/office/drawing/2014/main" id="{D9DD6986-9C42-4045-9DBE-2B104504C8A7}"/>
                </a:ext>
              </a:extLst>
            </p:cNvPr>
            <p:cNvSpPr/>
            <p:nvPr/>
          </p:nvSpPr>
          <p:spPr>
            <a:xfrm>
              <a:off x="5360795" y="4679315"/>
              <a:ext cx="749300" cy="749300"/>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그림 6" descr="개체, 철물이(가) 표시된 사진&#10;&#10;높은 신뢰도로 생성된 설명">
            <a:extLst>
              <a:ext uri="{FF2B5EF4-FFF2-40B4-BE49-F238E27FC236}">
                <a16:creationId xmlns:a16="http://schemas.microsoft.com/office/drawing/2014/main" id="{AFA562AC-051F-4BD0-822C-AA53A2EB25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3258" y="3333923"/>
            <a:ext cx="340566" cy="842360"/>
          </a:xfrm>
          <a:prstGeom prst="rect">
            <a:avLst/>
          </a:prstGeom>
          <a:scene3d>
            <a:camera prst="isometricRightUp"/>
            <a:lightRig rig="threePt" dir="t"/>
          </a:scene3d>
        </p:spPr>
      </p:pic>
      <p:grpSp>
        <p:nvGrpSpPr>
          <p:cNvPr id="28" name="그룹 27">
            <a:extLst>
              <a:ext uri="{FF2B5EF4-FFF2-40B4-BE49-F238E27FC236}">
                <a16:creationId xmlns:a16="http://schemas.microsoft.com/office/drawing/2014/main" id="{B704F783-8674-4ACB-B58F-AEA8E2D3B6E3}"/>
              </a:ext>
            </a:extLst>
          </p:cNvPr>
          <p:cNvGrpSpPr/>
          <p:nvPr/>
        </p:nvGrpSpPr>
        <p:grpSpPr>
          <a:xfrm flipH="1">
            <a:off x="3245162" y="3440370"/>
            <a:ext cx="478858" cy="478858"/>
            <a:chOff x="4382567" y="4538164"/>
            <a:chExt cx="867501" cy="867501"/>
          </a:xfrm>
        </p:grpSpPr>
        <p:grpSp>
          <p:nvGrpSpPr>
            <p:cNvPr id="13" name="그룹 12">
              <a:extLst>
                <a:ext uri="{FF2B5EF4-FFF2-40B4-BE49-F238E27FC236}">
                  <a16:creationId xmlns:a16="http://schemas.microsoft.com/office/drawing/2014/main" id="{756BBFB1-A92C-471B-857C-A80DD89810B0}"/>
                </a:ext>
              </a:extLst>
            </p:cNvPr>
            <p:cNvGrpSpPr/>
            <p:nvPr/>
          </p:nvGrpSpPr>
          <p:grpSpPr>
            <a:xfrm flipH="1">
              <a:off x="4382567" y="4538164"/>
              <a:ext cx="867501" cy="867501"/>
              <a:chOff x="5360795" y="4291330"/>
              <a:chExt cx="1525270" cy="1525270"/>
            </a:xfrm>
          </p:grpSpPr>
          <p:sp>
            <p:nvSpPr>
              <p:cNvPr id="14" name="타원 13">
                <a:extLst>
                  <a:ext uri="{FF2B5EF4-FFF2-40B4-BE49-F238E27FC236}">
                    <a16:creationId xmlns:a16="http://schemas.microsoft.com/office/drawing/2014/main" id="{8CC91EDD-9C61-423C-9072-2451BCAC0C98}"/>
                  </a:ext>
                </a:extLst>
              </p:cNvPr>
              <p:cNvSpPr/>
              <p:nvPr/>
            </p:nvSpPr>
            <p:spPr>
              <a:xfrm>
                <a:off x="5360795" y="4504690"/>
                <a:ext cx="1098550" cy="109855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타원 14">
                <a:extLst>
                  <a:ext uri="{FF2B5EF4-FFF2-40B4-BE49-F238E27FC236}">
                    <a16:creationId xmlns:a16="http://schemas.microsoft.com/office/drawing/2014/main" id="{8789A797-CAB3-43C6-8E6E-42B5177CDBDA}"/>
                  </a:ext>
                </a:extLst>
              </p:cNvPr>
              <p:cNvSpPr/>
              <p:nvPr/>
            </p:nvSpPr>
            <p:spPr>
              <a:xfrm>
                <a:off x="5360795" y="4291330"/>
                <a:ext cx="1525270" cy="152527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타원 15">
                <a:extLst>
                  <a:ext uri="{FF2B5EF4-FFF2-40B4-BE49-F238E27FC236}">
                    <a16:creationId xmlns:a16="http://schemas.microsoft.com/office/drawing/2014/main" id="{9F58BC22-1861-40DF-B0A2-1DE4D6486E7E}"/>
                  </a:ext>
                </a:extLst>
              </p:cNvPr>
              <p:cNvSpPr/>
              <p:nvPr/>
            </p:nvSpPr>
            <p:spPr>
              <a:xfrm>
                <a:off x="5360795" y="4679315"/>
                <a:ext cx="749300" cy="74930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자유형: 도형 26">
              <a:extLst>
                <a:ext uri="{FF2B5EF4-FFF2-40B4-BE49-F238E27FC236}">
                  <a16:creationId xmlns:a16="http://schemas.microsoft.com/office/drawing/2014/main" id="{6F63D8E1-2F11-4091-89AE-FDF4CA787E85}"/>
                </a:ext>
              </a:extLst>
            </p:cNvPr>
            <p:cNvSpPr/>
            <p:nvPr/>
          </p:nvSpPr>
          <p:spPr>
            <a:xfrm flipH="1">
              <a:off x="5169149" y="4721109"/>
              <a:ext cx="80919" cy="501612"/>
            </a:xfrm>
            <a:custGeom>
              <a:avLst/>
              <a:gdLst>
                <a:gd name="connsiteX0" fmla="*/ 80919 w 80919"/>
                <a:gd name="connsiteY0" fmla="*/ 0 h 501612"/>
                <a:gd name="connsiteX1" fmla="*/ 74078 w 80919"/>
                <a:gd name="connsiteY1" fmla="*/ 8292 h 501612"/>
                <a:gd name="connsiteX2" fmla="*/ 0 w 80919"/>
                <a:gd name="connsiteY2" fmla="*/ 250806 h 501612"/>
                <a:gd name="connsiteX3" fmla="*/ 74078 w 80919"/>
                <a:gd name="connsiteY3" fmla="*/ 493321 h 501612"/>
                <a:gd name="connsiteX4" fmla="*/ 80919 w 80919"/>
                <a:gd name="connsiteY4" fmla="*/ 501612 h 501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19" h="501612">
                  <a:moveTo>
                    <a:pt x="80919" y="0"/>
                  </a:moveTo>
                  <a:lnTo>
                    <a:pt x="74078" y="8292"/>
                  </a:lnTo>
                  <a:cubicBezTo>
                    <a:pt x="27309" y="77519"/>
                    <a:pt x="0" y="160974"/>
                    <a:pt x="0" y="250806"/>
                  </a:cubicBezTo>
                  <a:cubicBezTo>
                    <a:pt x="0" y="340639"/>
                    <a:pt x="27309" y="424093"/>
                    <a:pt x="74078" y="493321"/>
                  </a:cubicBezTo>
                  <a:lnTo>
                    <a:pt x="80919" y="501612"/>
                  </a:lnTo>
                  <a:close/>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1" name="Straight Connector 36">
            <a:extLst>
              <a:ext uri="{FF2B5EF4-FFF2-40B4-BE49-F238E27FC236}">
                <a16:creationId xmlns:a16="http://schemas.microsoft.com/office/drawing/2014/main" id="{BE90E9ED-0E94-49B4-AAB1-5C15BC0E93C8}"/>
              </a:ext>
            </a:extLst>
          </p:cNvPr>
          <p:cNvCxnSpPr>
            <a:cxnSpLocks/>
          </p:cNvCxnSpPr>
          <p:nvPr/>
        </p:nvCxnSpPr>
        <p:spPr>
          <a:xfrm>
            <a:off x="3327533" y="3683000"/>
            <a:ext cx="5955363" cy="0"/>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74F89F2-1A54-437F-A36E-670456939B01}"/>
              </a:ext>
            </a:extLst>
          </p:cNvPr>
          <p:cNvCxnSpPr>
            <a:cxnSpLocks/>
          </p:cNvCxnSpPr>
          <p:nvPr/>
        </p:nvCxnSpPr>
        <p:spPr>
          <a:xfrm>
            <a:off x="4401225" y="1560347"/>
            <a:ext cx="0" cy="313865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FE25078-FAF2-450F-869C-D17A2D80F5F0}"/>
              </a:ext>
            </a:extLst>
          </p:cNvPr>
          <p:cNvSpPr txBox="1"/>
          <p:nvPr/>
        </p:nvSpPr>
        <p:spPr>
          <a:xfrm>
            <a:off x="935488" y="4474768"/>
            <a:ext cx="3377622" cy="646331"/>
          </a:xfrm>
          <a:prstGeom prst="rect">
            <a:avLst/>
          </a:prstGeom>
          <a:noFill/>
        </p:spPr>
        <p:txBody>
          <a:bodyPr wrap="square" rtlCol="0">
            <a:spAutoFit/>
          </a:bodyPr>
          <a:lstStyle/>
          <a:p>
            <a:pPr algn="ctr"/>
            <a:r>
              <a:rPr lang="en-US" altLang="ko-KR" sz="3600" b="1" dirty="0">
                <a:cs typeface="Arial" panose="020B0604020202020204" pitchFamily="34" charset="0"/>
              </a:rPr>
              <a:t>Coupling effect</a:t>
            </a:r>
            <a:endParaRPr lang="ko-KR" altLang="en-US" sz="3600" b="1" dirty="0">
              <a:cs typeface="Arial" panose="020B0604020202020204" pitchFamily="34" charset="0"/>
            </a:endParaRPr>
          </a:p>
        </p:txBody>
      </p:sp>
      <p:sp>
        <p:nvSpPr>
          <p:cNvPr id="37" name="TextBox 36">
            <a:extLst>
              <a:ext uri="{FF2B5EF4-FFF2-40B4-BE49-F238E27FC236}">
                <a16:creationId xmlns:a16="http://schemas.microsoft.com/office/drawing/2014/main" id="{B90C361A-C804-455B-A34D-AC6C307CB66C}"/>
              </a:ext>
            </a:extLst>
          </p:cNvPr>
          <p:cNvSpPr txBox="1"/>
          <p:nvPr/>
        </p:nvSpPr>
        <p:spPr>
          <a:xfrm>
            <a:off x="2370884" y="5121498"/>
            <a:ext cx="1150086" cy="707886"/>
          </a:xfrm>
          <a:prstGeom prst="rect">
            <a:avLst/>
          </a:prstGeom>
          <a:noFill/>
        </p:spPr>
        <p:txBody>
          <a:bodyPr wrap="square" rtlCol="0">
            <a:spAutoFit/>
          </a:bodyPr>
          <a:lstStyle/>
          <a:p>
            <a:pPr algn="ctr"/>
            <a:r>
              <a:rPr lang="en-US" altLang="ko-KR" sz="4000" b="1" i="1" dirty="0">
                <a:cs typeface="Arial" panose="020B0604020202020204" pitchFamily="34" charset="0"/>
              </a:rPr>
              <a:t>C(</a:t>
            </a:r>
            <a:r>
              <a:rPr lang="el-GR" altLang="ko-KR" sz="4000" b="1" i="1" dirty="0">
                <a:cs typeface="Arial" panose="020B0604020202020204" pitchFamily="34" charset="0"/>
              </a:rPr>
              <a:t>ε</a:t>
            </a:r>
            <a:r>
              <a:rPr lang="en-US" altLang="ko-KR" sz="4000" b="1" i="1" dirty="0">
                <a:cs typeface="Arial" panose="020B0604020202020204" pitchFamily="34" charset="0"/>
              </a:rPr>
              <a:t>)</a:t>
            </a:r>
            <a:endParaRPr lang="ko-KR" altLang="en-US" sz="4000" b="1" i="1" dirty="0">
              <a:cs typeface="Arial" panose="020B0604020202020204" pitchFamily="34" charset="0"/>
            </a:endParaRPr>
          </a:p>
        </p:txBody>
      </p:sp>
      <p:cxnSp>
        <p:nvCxnSpPr>
          <p:cNvPr id="32" name="Straight Connector 36">
            <a:extLst>
              <a:ext uri="{FF2B5EF4-FFF2-40B4-BE49-F238E27FC236}">
                <a16:creationId xmlns:a16="http://schemas.microsoft.com/office/drawing/2014/main" id="{63753E52-6C54-462A-ADF0-3B25AAF5D699}"/>
              </a:ext>
            </a:extLst>
          </p:cNvPr>
          <p:cNvCxnSpPr>
            <a:cxnSpLocks/>
            <a:stCxn id="14" idx="7"/>
          </p:cNvCxnSpPr>
          <p:nvPr/>
        </p:nvCxnSpPr>
        <p:spPr>
          <a:xfrm flipV="1">
            <a:off x="3539543" y="1884708"/>
            <a:ext cx="3450538" cy="1673154"/>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Connector 36">
            <a:extLst>
              <a:ext uri="{FF2B5EF4-FFF2-40B4-BE49-F238E27FC236}">
                <a16:creationId xmlns:a16="http://schemas.microsoft.com/office/drawing/2014/main" id="{3A8E3391-C4D3-4AB6-A7A4-592B865FAB6F}"/>
              </a:ext>
            </a:extLst>
          </p:cNvPr>
          <p:cNvCxnSpPr>
            <a:cxnSpLocks/>
          </p:cNvCxnSpPr>
          <p:nvPr/>
        </p:nvCxnSpPr>
        <p:spPr>
          <a:xfrm>
            <a:off x="6990081" y="1870236"/>
            <a:ext cx="2198661" cy="1637118"/>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4AB6C81-9E39-4FC8-9C42-9DB4299774C0}"/>
              </a:ext>
            </a:extLst>
          </p:cNvPr>
          <p:cNvSpPr txBox="1"/>
          <p:nvPr/>
        </p:nvSpPr>
        <p:spPr>
          <a:xfrm>
            <a:off x="4391065" y="4474768"/>
            <a:ext cx="3695221" cy="646331"/>
          </a:xfrm>
          <a:prstGeom prst="rect">
            <a:avLst/>
          </a:prstGeom>
          <a:noFill/>
        </p:spPr>
        <p:txBody>
          <a:bodyPr wrap="square" rtlCol="0">
            <a:spAutoFit/>
          </a:bodyPr>
          <a:lstStyle/>
          <a:p>
            <a:pPr algn="ctr"/>
            <a:r>
              <a:rPr lang="en-US" altLang="ko-KR" sz="3600" b="1" dirty="0">
                <a:cs typeface="Arial" panose="020B0604020202020204" pitchFamily="34" charset="0"/>
              </a:rPr>
              <a:t>Multipath effect</a:t>
            </a:r>
            <a:endParaRPr lang="ko-KR" altLang="en-US" sz="3600" b="1" dirty="0">
              <a:cs typeface="Arial" panose="020B0604020202020204" pitchFamily="34" charset="0"/>
            </a:endParaRPr>
          </a:p>
        </p:txBody>
      </p:sp>
      <p:sp>
        <p:nvSpPr>
          <p:cNvPr id="47" name="TextBox 46">
            <a:extLst>
              <a:ext uri="{FF2B5EF4-FFF2-40B4-BE49-F238E27FC236}">
                <a16:creationId xmlns:a16="http://schemas.microsoft.com/office/drawing/2014/main" id="{FD607C80-247A-4455-A04D-927978C34A31}"/>
              </a:ext>
            </a:extLst>
          </p:cNvPr>
          <p:cNvSpPr txBox="1"/>
          <p:nvPr/>
        </p:nvSpPr>
        <p:spPr>
          <a:xfrm>
            <a:off x="6064834" y="5121099"/>
            <a:ext cx="1028446" cy="707886"/>
          </a:xfrm>
          <a:prstGeom prst="rect">
            <a:avLst/>
          </a:prstGeom>
          <a:noFill/>
        </p:spPr>
        <p:txBody>
          <a:bodyPr wrap="square" rtlCol="0">
            <a:spAutoFit/>
          </a:bodyPr>
          <a:lstStyle/>
          <a:p>
            <a:pPr algn="ctr"/>
            <a:r>
              <a:rPr lang="en-US" altLang="ko-KR" sz="4000" b="1" i="1" dirty="0">
                <a:cs typeface="Arial" panose="020B0604020202020204" pitchFamily="34" charset="0"/>
              </a:rPr>
              <a:t>M</a:t>
            </a:r>
            <a:endParaRPr lang="ko-KR" altLang="en-US" sz="4000" b="1" i="1" dirty="0">
              <a:cs typeface="Arial" panose="020B0604020202020204" pitchFamily="34" charset="0"/>
            </a:endParaRPr>
          </a:p>
        </p:txBody>
      </p:sp>
      <p:cxnSp>
        <p:nvCxnSpPr>
          <p:cNvPr id="53" name="Straight Connector 36">
            <a:extLst>
              <a:ext uri="{FF2B5EF4-FFF2-40B4-BE49-F238E27FC236}">
                <a16:creationId xmlns:a16="http://schemas.microsoft.com/office/drawing/2014/main" id="{80AF484E-0FC8-074A-A1E8-96891AEB10A8}"/>
              </a:ext>
            </a:extLst>
          </p:cNvPr>
          <p:cNvCxnSpPr>
            <a:cxnSpLocks/>
          </p:cNvCxnSpPr>
          <p:nvPr/>
        </p:nvCxnSpPr>
        <p:spPr>
          <a:xfrm>
            <a:off x="3391665" y="3756577"/>
            <a:ext cx="5085908" cy="942423"/>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Straight Connector 36">
            <a:extLst>
              <a:ext uri="{FF2B5EF4-FFF2-40B4-BE49-F238E27FC236}">
                <a16:creationId xmlns:a16="http://schemas.microsoft.com/office/drawing/2014/main" id="{5474A3F0-4594-CE43-825B-E162A5E9E077}"/>
              </a:ext>
            </a:extLst>
          </p:cNvPr>
          <p:cNvCxnSpPr>
            <a:cxnSpLocks/>
          </p:cNvCxnSpPr>
          <p:nvPr/>
        </p:nvCxnSpPr>
        <p:spPr>
          <a:xfrm flipV="1">
            <a:off x="8477573" y="3959782"/>
            <a:ext cx="942626" cy="739218"/>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932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down)">
                                      <p:cBhvr>
                                        <p:cTn id="14" dur="500"/>
                                        <p:tgtEl>
                                          <p:spTgt spid="32"/>
                                        </p:tgtEl>
                                      </p:cBhvr>
                                    </p:animEffect>
                                  </p:childTnLst>
                                </p:cTn>
                              </p:par>
                              <p:par>
                                <p:cTn id="15" presetID="22" presetClass="entr" presetSubtype="1"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up)">
                                      <p:cBhvr>
                                        <p:cTn id="21" dur="500"/>
                                        <p:tgtEl>
                                          <p:spTgt spid="38"/>
                                        </p:tgtEl>
                                      </p:cBhvr>
                                    </p:animEffect>
                                  </p:childTnLst>
                                </p:cTn>
                              </p:par>
                              <p:par>
                                <p:cTn id="22" presetID="22" presetClass="entr" presetSubtype="4"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P spid="34"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CB5922D-B31B-47EB-8079-D55ABD1CDEA9}"/>
              </a:ext>
            </a:extLst>
          </p:cNvPr>
          <p:cNvSpPr>
            <a:spLocks noGrp="1"/>
          </p:cNvSpPr>
          <p:nvPr>
            <p:ph type="title"/>
          </p:nvPr>
        </p:nvSpPr>
        <p:spPr/>
        <p:txBody>
          <a:bodyPr>
            <a:normAutofit/>
          </a:bodyPr>
          <a:lstStyle/>
          <a:p>
            <a:r>
              <a:rPr lang="en-US" dirty="0"/>
              <a:t>Decomposing the RFID Channel</a:t>
            </a:r>
          </a:p>
        </p:txBody>
      </p:sp>
      <p:grpSp>
        <p:nvGrpSpPr>
          <p:cNvPr id="4" name="그룹 3">
            <a:extLst>
              <a:ext uri="{FF2B5EF4-FFF2-40B4-BE49-F238E27FC236}">
                <a16:creationId xmlns:a16="http://schemas.microsoft.com/office/drawing/2014/main" id="{8A63593B-9CBC-4259-9CA2-18542DFE0296}"/>
              </a:ext>
            </a:extLst>
          </p:cNvPr>
          <p:cNvGrpSpPr/>
          <p:nvPr/>
        </p:nvGrpSpPr>
        <p:grpSpPr>
          <a:xfrm flipH="1">
            <a:off x="2397692" y="2923144"/>
            <a:ext cx="705243" cy="705243"/>
            <a:chOff x="5360795" y="4291330"/>
            <a:chExt cx="1525270" cy="1525270"/>
          </a:xfrm>
        </p:grpSpPr>
        <p:sp>
          <p:nvSpPr>
            <p:cNvPr id="3" name="타원 2">
              <a:extLst>
                <a:ext uri="{FF2B5EF4-FFF2-40B4-BE49-F238E27FC236}">
                  <a16:creationId xmlns:a16="http://schemas.microsoft.com/office/drawing/2014/main" id="{D673479B-B3D2-4C27-A79F-F631C6E5E1B3}"/>
                </a:ext>
              </a:extLst>
            </p:cNvPr>
            <p:cNvSpPr/>
            <p:nvPr/>
          </p:nvSpPr>
          <p:spPr>
            <a:xfrm>
              <a:off x="5360795" y="4504690"/>
              <a:ext cx="1098550" cy="1098550"/>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타원 8">
              <a:extLst>
                <a:ext uri="{FF2B5EF4-FFF2-40B4-BE49-F238E27FC236}">
                  <a16:creationId xmlns:a16="http://schemas.microsoft.com/office/drawing/2014/main" id="{B3998061-CB95-4EEF-A4A9-407E0CA9080A}"/>
                </a:ext>
              </a:extLst>
            </p:cNvPr>
            <p:cNvSpPr/>
            <p:nvPr/>
          </p:nvSpPr>
          <p:spPr>
            <a:xfrm>
              <a:off x="5360795" y="4291330"/>
              <a:ext cx="1525270" cy="1525270"/>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타원 11">
              <a:extLst>
                <a:ext uri="{FF2B5EF4-FFF2-40B4-BE49-F238E27FC236}">
                  <a16:creationId xmlns:a16="http://schemas.microsoft.com/office/drawing/2014/main" id="{D9DD6986-9C42-4045-9DBE-2B104504C8A7}"/>
                </a:ext>
              </a:extLst>
            </p:cNvPr>
            <p:cNvSpPr/>
            <p:nvPr/>
          </p:nvSpPr>
          <p:spPr>
            <a:xfrm>
              <a:off x="5360795" y="4679315"/>
              <a:ext cx="749300" cy="749300"/>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그룹 49">
            <a:extLst>
              <a:ext uri="{FF2B5EF4-FFF2-40B4-BE49-F238E27FC236}">
                <a16:creationId xmlns:a16="http://schemas.microsoft.com/office/drawing/2014/main" id="{35DC8DCF-2E0A-D94E-BDA4-4078393C345E}"/>
              </a:ext>
            </a:extLst>
          </p:cNvPr>
          <p:cNvGrpSpPr/>
          <p:nvPr/>
        </p:nvGrpSpPr>
        <p:grpSpPr>
          <a:xfrm>
            <a:off x="3595507" y="4639792"/>
            <a:ext cx="1954198" cy="1234780"/>
            <a:chOff x="3595507" y="5069839"/>
            <a:chExt cx="1954198" cy="1234780"/>
          </a:xfrm>
        </p:grpSpPr>
        <p:sp>
          <p:nvSpPr>
            <p:cNvPr id="30" name="자유형: 도형 23">
              <a:extLst>
                <a:ext uri="{FF2B5EF4-FFF2-40B4-BE49-F238E27FC236}">
                  <a16:creationId xmlns:a16="http://schemas.microsoft.com/office/drawing/2014/main" id="{41D8C238-066E-3E4D-AA4A-163B43F06ABE}"/>
                </a:ext>
              </a:extLst>
            </p:cNvPr>
            <p:cNvSpPr/>
            <p:nvPr/>
          </p:nvSpPr>
          <p:spPr>
            <a:xfrm>
              <a:off x="3595507" y="5069839"/>
              <a:ext cx="1667373" cy="539917"/>
            </a:xfrm>
            <a:custGeom>
              <a:avLst/>
              <a:gdLst>
                <a:gd name="connsiteX0" fmla="*/ 1133 w 1667373"/>
                <a:gd name="connsiteY0" fmla="*/ 0 h 487680"/>
                <a:gd name="connsiteX1" fmla="*/ 224653 w 1667373"/>
                <a:gd name="connsiteY1" fmla="*/ 152400 h 487680"/>
                <a:gd name="connsiteX2" fmla="*/ 1393053 w 1667373"/>
                <a:gd name="connsiteY2" fmla="*/ 162560 h 487680"/>
                <a:gd name="connsiteX3" fmla="*/ 1667373 w 1667373"/>
                <a:gd name="connsiteY3" fmla="*/ 487680 h 487680"/>
              </a:gdLst>
              <a:ahLst/>
              <a:cxnLst>
                <a:cxn ang="0">
                  <a:pos x="connsiteX0" y="connsiteY0"/>
                </a:cxn>
                <a:cxn ang="0">
                  <a:pos x="connsiteX1" y="connsiteY1"/>
                </a:cxn>
                <a:cxn ang="0">
                  <a:pos x="connsiteX2" y="connsiteY2"/>
                </a:cxn>
                <a:cxn ang="0">
                  <a:pos x="connsiteX3" y="connsiteY3"/>
                </a:cxn>
              </a:cxnLst>
              <a:rect l="l" t="t" r="r" b="b"/>
              <a:pathLst>
                <a:path w="1667373" h="487680">
                  <a:moveTo>
                    <a:pt x="1133" y="0"/>
                  </a:moveTo>
                  <a:cubicBezTo>
                    <a:pt x="-3101" y="62653"/>
                    <a:pt x="-7334" y="125307"/>
                    <a:pt x="224653" y="152400"/>
                  </a:cubicBezTo>
                  <a:cubicBezTo>
                    <a:pt x="456640" y="179493"/>
                    <a:pt x="1152600" y="106680"/>
                    <a:pt x="1393053" y="162560"/>
                  </a:cubicBezTo>
                  <a:cubicBezTo>
                    <a:pt x="1633506" y="218440"/>
                    <a:pt x="1650439" y="353060"/>
                    <a:pt x="1667373" y="487680"/>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직선 연결선 47">
              <a:extLst>
                <a:ext uri="{FF2B5EF4-FFF2-40B4-BE49-F238E27FC236}">
                  <a16:creationId xmlns:a16="http://schemas.microsoft.com/office/drawing/2014/main" id="{805EF816-DC91-124C-AD0E-1A59F08DCCCF}"/>
                </a:ext>
              </a:extLst>
            </p:cNvPr>
            <p:cNvCxnSpPr>
              <a:cxnSpLocks/>
            </p:cNvCxnSpPr>
            <p:nvPr/>
          </p:nvCxnSpPr>
          <p:spPr>
            <a:xfrm>
              <a:off x="4893696" y="6304619"/>
              <a:ext cx="6560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 name="그룹 50">
            <a:extLst>
              <a:ext uri="{FF2B5EF4-FFF2-40B4-BE49-F238E27FC236}">
                <a16:creationId xmlns:a16="http://schemas.microsoft.com/office/drawing/2014/main" id="{3A7D3591-EA72-9C40-9237-4DD5FC3D0036}"/>
              </a:ext>
            </a:extLst>
          </p:cNvPr>
          <p:cNvGrpSpPr/>
          <p:nvPr/>
        </p:nvGrpSpPr>
        <p:grpSpPr>
          <a:xfrm>
            <a:off x="6096000" y="4639792"/>
            <a:ext cx="1080335" cy="1227108"/>
            <a:chOff x="6096000" y="5069839"/>
            <a:chExt cx="1080335" cy="1227108"/>
          </a:xfrm>
        </p:grpSpPr>
        <p:sp>
          <p:nvSpPr>
            <p:cNvPr id="40" name="자유형: 도형 44">
              <a:extLst>
                <a:ext uri="{FF2B5EF4-FFF2-40B4-BE49-F238E27FC236}">
                  <a16:creationId xmlns:a16="http://schemas.microsoft.com/office/drawing/2014/main" id="{86C91A86-B971-7347-B678-6280D955FE99}"/>
                </a:ext>
              </a:extLst>
            </p:cNvPr>
            <p:cNvSpPr/>
            <p:nvPr/>
          </p:nvSpPr>
          <p:spPr>
            <a:xfrm flipH="1">
              <a:off x="6362238" y="5069839"/>
              <a:ext cx="814097" cy="539917"/>
            </a:xfrm>
            <a:custGeom>
              <a:avLst/>
              <a:gdLst>
                <a:gd name="connsiteX0" fmla="*/ 1133 w 1667373"/>
                <a:gd name="connsiteY0" fmla="*/ 0 h 487680"/>
                <a:gd name="connsiteX1" fmla="*/ 224653 w 1667373"/>
                <a:gd name="connsiteY1" fmla="*/ 152400 h 487680"/>
                <a:gd name="connsiteX2" fmla="*/ 1393053 w 1667373"/>
                <a:gd name="connsiteY2" fmla="*/ 162560 h 487680"/>
                <a:gd name="connsiteX3" fmla="*/ 1667373 w 1667373"/>
                <a:gd name="connsiteY3" fmla="*/ 487680 h 487680"/>
              </a:gdLst>
              <a:ahLst/>
              <a:cxnLst>
                <a:cxn ang="0">
                  <a:pos x="connsiteX0" y="connsiteY0"/>
                </a:cxn>
                <a:cxn ang="0">
                  <a:pos x="connsiteX1" y="connsiteY1"/>
                </a:cxn>
                <a:cxn ang="0">
                  <a:pos x="connsiteX2" y="connsiteY2"/>
                </a:cxn>
                <a:cxn ang="0">
                  <a:pos x="connsiteX3" y="connsiteY3"/>
                </a:cxn>
              </a:cxnLst>
              <a:rect l="l" t="t" r="r" b="b"/>
              <a:pathLst>
                <a:path w="1667373" h="487680">
                  <a:moveTo>
                    <a:pt x="1133" y="0"/>
                  </a:moveTo>
                  <a:cubicBezTo>
                    <a:pt x="-3101" y="62653"/>
                    <a:pt x="-7334" y="125307"/>
                    <a:pt x="224653" y="152400"/>
                  </a:cubicBezTo>
                  <a:cubicBezTo>
                    <a:pt x="456640" y="179493"/>
                    <a:pt x="1152600" y="106680"/>
                    <a:pt x="1393053" y="162560"/>
                  </a:cubicBezTo>
                  <a:cubicBezTo>
                    <a:pt x="1633506" y="218440"/>
                    <a:pt x="1650439" y="353060"/>
                    <a:pt x="1667373" y="487680"/>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직선 연결선 48">
              <a:extLst>
                <a:ext uri="{FF2B5EF4-FFF2-40B4-BE49-F238E27FC236}">
                  <a16:creationId xmlns:a16="http://schemas.microsoft.com/office/drawing/2014/main" id="{9CF37C2D-216F-814E-9D35-322296104549}"/>
                </a:ext>
              </a:extLst>
            </p:cNvPr>
            <p:cNvCxnSpPr>
              <a:cxnSpLocks/>
            </p:cNvCxnSpPr>
            <p:nvPr/>
          </p:nvCxnSpPr>
          <p:spPr>
            <a:xfrm>
              <a:off x="6096000" y="6296947"/>
              <a:ext cx="5006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F788C04B-471D-EA4A-B085-AE6509BA0B53}"/>
              </a:ext>
            </a:extLst>
          </p:cNvPr>
          <p:cNvGrpSpPr/>
          <p:nvPr/>
        </p:nvGrpSpPr>
        <p:grpSpPr>
          <a:xfrm>
            <a:off x="3591106" y="5119594"/>
            <a:ext cx="2654529" cy="721911"/>
            <a:chOff x="3606604" y="5580637"/>
            <a:chExt cx="2654529" cy="721911"/>
          </a:xfrm>
        </p:grpSpPr>
        <p:sp>
          <p:nvSpPr>
            <p:cNvPr id="45" name="TextBox 44">
              <a:extLst>
                <a:ext uri="{FF2B5EF4-FFF2-40B4-BE49-F238E27FC236}">
                  <a16:creationId xmlns:a16="http://schemas.microsoft.com/office/drawing/2014/main" id="{DD98B3A0-8BAE-4F48-91A5-235155FD0DCE}"/>
                </a:ext>
              </a:extLst>
            </p:cNvPr>
            <p:cNvSpPr txBox="1"/>
            <p:nvPr/>
          </p:nvSpPr>
          <p:spPr>
            <a:xfrm>
              <a:off x="5502445" y="5580637"/>
              <a:ext cx="758688" cy="707886"/>
            </a:xfrm>
            <a:prstGeom prst="rect">
              <a:avLst/>
            </a:prstGeom>
            <a:noFill/>
          </p:spPr>
          <p:txBody>
            <a:bodyPr wrap="square" rtlCol="0">
              <a:spAutoFit/>
            </a:bodyPr>
            <a:lstStyle/>
            <a:p>
              <a:pPr algn="ctr"/>
              <a:r>
                <a:rPr lang="en-US" sz="4000" i="1" dirty="0"/>
                <a:t>×</a:t>
              </a:r>
              <a:endParaRPr lang="ko-KR" altLang="en-US" sz="4000" b="1" i="1" dirty="0">
                <a:cs typeface="Arial" panose="020B0604020202020204" pitchFamily="34" charset="0"/>
              </a:endParaRPr>
            </a:p>
          </p:txBody>
        </p:sp>
        <p:sp>
          <p:nvSpPr>
            <p:cNvPr id="46" name="TextBox 45">
              <a:extLst>
                <a:ext uri="{FF2B5EF4-FFF2-40B4-BE49-F238E27FC236}">
                  <a16:creationId xmlns:a16="http://schemas.microsoft.com/office/drawing/2014/main" id="{BABB3717-AFC5-3D49-BAE8-0B3644539FD6}"/>
                </a:ext>
              </a:extLst>
            </p:cNvPr>
            <p:cNvSpPr txBox="1"/>
            <p:nvPr/>
          </p:nvSpPr>
          <p:spPr>
            <a:xfrm>
              <a:off x="3606604" y="5594662"/>
              <a:ext cx="1602817" cy="707886"/>
            </a:xfrm>
            <a:prstGeom prst="rect">
              <a:avLst/>
            </a:prstGeom>
            <a:noFill/>
          </p:spPr>
          <p:txBody>
            <a:bodyPr wrap="square" rtlCol="0">
              <a:spAutoFit/>
            </a:bodyPr>
            <a:lstStyle/>
            <a:p>
              <a:pPr algn="ctr"/>
              <a:r>
                <a:rPr lang="en-US" altLang="ko-KR" sz="4000" b="1" i="1" dirty="0">
                  <a:cs typeface="Arial" panose="020B0604020202020204" pitchFamily="34" charset="0"/>
                </a:rPr>
                <a:t>H =</a:t>
              </a:r>
              <a:endParaRPr lang="ko-KR" altLang="en-US" sz="4000" b="1" i="1" dirty="0">
                <a:cs typeface="Arial" panose="020B0604020202020204" pitchFamily="34" charset="0"/>
              </a:endParaRPr>
            </a:p>
          </p:txBody>
        </p:sp>
      </p:grpSp>
      <p:sp>
        <p:nvSpPr>
          <p:cNvPr id="48" name="TextBox 47">
            <a:extLst>
              <a:ext uri="{FF2B5EF4-FFF2-40B4-BE49-F238E27FC236}">
                <a16:creationId xmlns:a16="http://schemas.microsoft.com/office/drawing/2014/main" id="{5EA54AD1-E5D2-1A4B-B3CE-50E021A7C3D6}"/>
              </a:ext>
            </a:extLst>
          </p:cNvPr>
          <p:cNvSpPr txBox="1"/>
          <p:nvPr/>
        </p:nvSpPr>
        <p:spPr>
          <a:xfrm>
            <a:off x="4634378" y="5123179"/>
            <a:ext cx="1150086" cy="707886"/>
          </a:xfrm>
          <a:prstGeom prst="rect">
            <a:avLst/>
          </a:prstGeom>
          <a:noFill/>
        </p:spPr>
        <p:txBody>
          <a:bodyPr wrap="square" rtlCol="0">
            <a:spAutoFit/>
          </a:bodyPr>
          <a:lstStyle/>
          <a:p>
            <a:pPr algn="ctr"/>
            <a:r>
              <a:rPr lang="en-US" altLang="ko-KR" sz="4000" b="1" i="1" dirty="0">
                <a:cs typeface="Arial" panose="020B0604020202020204" pitchFamily="34" charset="0"/>
              </a:rPr>
              <a:t>C(</a:t>
            </a:r>
            <a:r>
              <a:rPr lang="el-GR" altLang="ko-KR" sz="4000" b="1" i="1" dirty="0">
                <a:cs typeface="Arial" panose="020B0604020202020204" pitchFamily="34" charset="0"/>
              </a:rPr>
              <a:t>ε</a:t>
            </a:r>
            <a:r>
              <a:rPr lang="en-US" altLang="ko-KR" sz="4000" b="1" i="1" dirty="0">
                <a:cs typeface="Arial" panose="020B0604020202020204" pitchFamily="34" charset="0"/>
              </a:rPr>
              <a:t>)</a:t>
            </a:r>
            <a:endParaRPr lang="ko-KR" altLang="en-US" sz="4000" b="1" i="1" dirty="0">
              <a:cs typeface="Arial" panose="020B0604020202020204" pitchFamily="34" charset="0"/>
            </a:endParaRPr>
          </a:p>
        </p:txBody>
      </p:sp>
      <p:sp>
        <p:nvSpPr>
          <p:cNvPr id="49" name="TextBox 48">
            <a:extLst>
              <a:ext uri="{FF2B5EF4-FFF2-40B4-BE49-F238E27FC236}">
                <a16:creationId xmlns:a16="http://schemas.microsoft.com/office/drawing/2014/main" id="{E90C790F-CBA6-F544-9846-3E526311D1BD}"/>
              </a:ext>
            </a:extLst>
          </p:cNvPr>
          <p:cNvSpPr txBox="1"/>
          <p:nvPr/>
        </p:nvSpPr>
        <p:spPr>
          <a:xfrm>
            <a:off x="5905890" y="5135812"/>
            <a:ext cx="1028446" cy="707886"/>
          </a:xfrm>
          <a:prstGeom prst="rect">
            <a:avLst/>
          </a:prstGeom>
          <a:noFill/>
        </p:spPr>
        <p:txBody>
          <a:bodyPr wrap="square" rtlCol="0">
            <a:spAutoFit/>
          </a:bodyPr>
          <a:lstStyle/>
          <a:p>
            <a:pPr algn="ctr"/>
            <a:r>
              <a:rPr lang="en-US" altLang="ko-KR" sz="4000" b="1" i="1" dirty="0">
                <a:cs typeface="Arial" panose="020B0604020202020204" pitchFamily="34" charset="0"/>
              </a:rPr>
              <a:t>M</a:t>
            </a:r>
            <a:endParaRPr lang="ko-KR" altLang="en-US" sz="4000" b="1" i="1" dirty="0">
              <a:cs typeface="Arial" panose="020B0604020202020204" pitchFamily="34" charset="0"/>
            </a:endParaRPr>
          </a:p>
        </p:txBody>
      </p:sp>
      <p:sp>
        <p:nvSpPr>
          <p:cNvPr id="2" name="Rectangle 1">
            <a:extLst>
              <a:ext uri="{FF2B5EF4-FFF2-40B4-BE49-F238E27FC236}">
                <a16:creationId xmlns:a16="http://schemas.microsoft.com/office/drawing/2014/main" id="{680B0E3C-76FF-BC41-83DA-ABA088DCB79C}"/>
              </a:ext>
            </a:extLst>
          </p:cNvPr>
          <p:cNvSpPr/>
          <p:nvPr/>
        </p:nvSpPr>
        <p:spPr>
          <a:xfrm>
            <a:off x="6049506" y="5199340"/>
            <a:ext cx="773829" cy="66286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AA99ECE9-E156-E44D-B3F6-2B4E0A4DB7BF}"/>
              </a:ext>
            </a:extLst>
          </p:cNvPr>
          <p:cNvSpPr txBox="1"/>
          <p:nvPr/>
        </p:nvSpPr>
        <p:spPr>
          <a:xfrm>
            <a:off x="0" y="6047309"/>
            <a:ext cx="12184010" cy="646331"/>
          </a:xfrm>
          <a:prstGeom prst="rect">
            <a:avLst/>
          </a:prstGeom>
          <a:solidFill>
            <a:srgbClr val="C00000"/>
          </a:solidFill>
        </p:spPr>
        <p:txBody>
          <a:bodyPr wrap="square" rtlCol="0">
            <a:spAutoFit/>
          </a:bodyPr>
          <a:lstStyle/>
          <a:p>
            <a:pPr algn="ctr"/>
            <a:r>
              <a:rPr lang="en-US" sz="3600" b="1" dirty="0"/>
              <a:t>How can we isolate “M” to generate different environments?</a:t>
            </a:r>
          </a:p>
        </p:txBody>
      </p:sp>
      <mc:AlternateContent xmlns:mc="http://schemas.openxmlformats.org/markup-compatibility/2006">
        <mc:Choice xmlns:am3d="http://schemas.microsoft.com/office/drawing/2017/model3d" xmlns="" Requires="am3d">
          <p:graphicFrame>
            <p:nvGraphicFramePr>
              <p:cNvPr id="77" name="3D 모델 3" descr="Wall">
                <a:extLst>
                  <a:ext uri="{FF2B5EF4-FFF2-40B4-BE49-F238E27FC236}">
                    <a16:creationId xmlns:a16="http://schemas.microsoft.com/office/drawing/2014/main" id="{BAD660D2-72F0-4429-80BE-296638BA542C}"/>
                  </a:ext>
                </a:extLst>
              </p:cNvPr>
              <p:cNvGraphicFramePr>
                <a:graphicFrameLocks noChangeAspect="1"/>
              </p:cNvGraphicFramePr>
              <p:nvPr>
                <p:extLst>
                  <p:ext uri="{D42A27DB-BD31-4B8C-83A1-F6EECF244321}">
                    <p14:modId xmlns:p14="http://schemas.microsoft.com/office/powerpoint/2010/main" val="1222824258"/>
                  </p:ext>
                </p:extLst>
              </p:nvPr>
            </p:nvGraphicFramePr>
            <p:xfrm>
              <a:off x="7575150" y="3676076"/>
              <a:ext cx="1793972" cy="1324320"/>
            </p:xfrm>
            <a:graphic>
              <a:graphicData uri="http://schemas.microsoft.com/office/drawing/2017/model3d">
                <am3d:model3d r:embed="rId3">
                  <am3d:spPr>
                    <a:xfrm>
                      <a:off x="0" y="0"/>
                      <a:ext cx="1793972" cy="1324320"/>
                    </a:xfrm>
                    <a:prstGeom prst="rect">
                      <a:avLst/>
                    </a:prstGeom>
                  </am3d:spPr>
                  <am3d:camera>
                    <am3d:pos x="0" y="0" z="56506007"/>
                    <am3d:up dx="0" dy="36000000" dz="0"/>
                    <am3d:lookAt x="0" y="0" z="0"/>
                    <am3d:perspective fov="2700000"/>
                  </am3d:camera>
                  <am3d:trans>
                    <am3d:meterPerModelUnit n="1249059" d="1000000"/>
                    <am3d:preTrans dx="-2692267" dy="-1051510" dz="-23081073"/>
                    <am3d:scale>
                      <am3d:sx n="1000000" d="1000000"/>
                      <am3d:sy n="1000000" d="1000000"/>
                      <am3d:sz n="1000000" d="1000000"/>
                    </am3d:scale>
                    <am3d:rot ax="3875061" ay="823064" az="-9208705"/>
                    <am3d:postTrans dx="0" dy="0" dz="0"/>
                  </am3d:trans>
                  <am3d:attrSrcUrl r:id="rId4"/>
                  <am3d:raster rName="Office3DRenderer" rVer="16.0.8326">
                    <am3d:blip r:embed="rId5"/>
                  </am3d:raster>
                  <am3d:objViewport viewportSz="19384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7" name="3D 모델 3" descr="Wall">
                <a:extLst>
                  <a:ext uri="{FF2B5EF4-FFF2-40B4-BE49-F238E27FC236}">
                    <a16:creationId xmlns:a16="http://schemas.microsoft.com/office/drawing/2014/main" id="{BAD660D2-72F0-4429-80BE-296638BA542C}"/>
                  </a:ext>
                </a:extLst>
              </p:cNvPr>
              <p:cNvPicPr>
                <a:picLocks noGrp="1" noRot="1" noChangeAspect="1" noMove="1" noResize="1" noEditPoints="1" noAdjustHandles="1" noChangeArrowheads="1" noChangeShapeType="1" noCrop="1"/>
              </p:cNvPicPr>
              <p:nvPr/>
            </p:nvPicPr>
            <p:blipFill>
              <a:blip r:embed="rId6"/>
              <a:stretch>
                <a:fillRect/>
              </a:stretch>
            </p:blipFill>
            <p:spPr>
              <a:xfrm>
                <a:off x="7575150" y="3676076"/>
                <a:ext cx="1793972" cy="1324320"/>
              </a:xfrm>
              <a:prstGeom prst="rect">
                <a:avLst/>
              </a:prstGeom>
            </p:spPr>
          </p:pic>
        </mc:Fallback>
      </mc:AlternateContent>
      <p:grpSp>
        <p:nvGrpSpPr>
          <p:cNvPr id="78" name="그룹 16">
            <a:extLst>
              <a:ext uri="{FF2B5EF4-FFF2-40B4-BE49-F238E27FC236}">
                <a16:creationId xmlns:a16="http://schemas.microsoft.com/office/drawing/2014/main" id="{EA1BEB9C-A2D3-433C-914E-9DCDB2109B97}"/>
              </a:ext>
            </a:extLst>
          </p:cNvPr>
          <p:cNvGrpSpPr/>
          <p:nvPr/>
        </p:nvGrpSpPr>
        <p:grpSpPr>
          <a:xfrm>
            <a:off x="9193264" y="2383160"/>
            <a:ext cx="835954" cy="1489355"/>
            <a:chOff x="6409944" y="2491765"/>
            <a:chExt cx="1691640" cy="2535165"/>
          </a:xfrm>
        </p:grpSpPr>
        <p:sp>
          <p:nvSpPr>
            <p:cNvPr id="79" name="모서리가 둥근 직사각형 17">
              <a:extLst>
                <a:ext uri="{FF2B5EF4-FFF2-40B4-BE49-F238E27FC236}">
                  <a16:creationId xmlns:a16="http://schemas.microsoft.com/office/drawing/2014/main" id="{E40F4DF7-473A-468A-BC53-25DF020B7090}"/>
                </a:ext>
              </a:extLst>
            </p:cNvPr>
            <p:cNvSpPr/>
            <p:nvPr/>
          </p:nvSpPr>
          <p:spPr>
            <a:xfrm>
              <a:off x="6940296" y="2491765"/>
              <a:ext cx="630936" cy="2441448"/>
            </a:xfrm>
            <a:prstGeom prst="roundRect">
              <a:avLst/>
            </a:prstGeom>
            <a:solidFill>
              <a:schemeClr val="tx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80" name="모서리가 둥근 직사각형 18">
              <a:extLst>
                <a:ext uri="{FF2B5EF4-FFF2-40B4-BE49-F238E27FC236}">
                  <a16:creationId xmlns:a16="http://schemas.microsoft.com/office/drawing/2014/main" id="{14A7F7AB-977B-435B-A24F-8B60C602DA71}"/>
                </a:ext>
              </a:extLst>
            </p:cNvPr>
            <p:cNvSpPr/>
            <p:nvPr/>
          </p:nvSpPr>
          <p:spPr>
            <a:xfrm>
              <a:off x="6409944" y="4839495"/>
              <a:ext cx="1691640" cy="187435"/>
            </a:xfrm>
            <a:prstGeom prst="roundRect">
              <a:avLst/>
            </a:prstGeom>
            <a:solidFill>
              <a:schemeClr val="tx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grpSp>
      <p:pic>
        <p:nvPicPr>
          <p:cNvPr id="81" name="그림 80">
            <a:extLst>
              <a:ext uri="{FF2B5EF4-FFF2-40B4-BE49-F238E27FC236}">
                <a16:creationId xmlns:a16="http://schemas.microsoft.com/office/drawing/2014/main" id="{D6D0DEBA-9A98-4F3D-8FD6-2F0D37D3EC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5594" y="1126007"/>
            <a:ext cx="1569118" cy="2963416"/>
          </a:xfrm>
          <a:prstGeom prst="rect">
            <a:avLst/>
          </a:prstGeom>
        </p:spPr>
      </p:pic>
      <p:grpSp>
        <p:nvGrpSpPr>
          <p:cNvPr id="82" name="그룹 81">
            <a:extLst>
              <a:ext uri="{FF2B5EF4-FFF2-40B4-BE49-F238E27FC236}">
                <a16:creationId xmlns:a16="http://schemas.microsoft.com/office/drawing/2014/main" id="{8FE5772F-55EC-42C7-B983-8FEC6731846E}"/>
              </a:ext>
            </a:extLst>
          </p:cNvPr>
          <p:cNvGrpSpPr/>
          <p:nvPr/>
        </p:nvGrpSpPr>
        <p:grpSpPr>
          <a:xfrm flipH="1">
            <a:off x="2397692" y="2918851"/>
            <a:ext cx="705243" cy="705243"/>
            <a:chOff x="5360795" y="4291330"/>
            <a:chExt cx="1525270" cy="1525270"/>
          </a:xfrm>
        </p:grpSpPr>
        <p:sp>
          <p:nvSpPr>
            <p:cNvPr id="83" name="타원 82">
              <a:extLst>
                <a:ext uri="{FF2B5EF4-FFF2-40B4-BE49-F238E27FC236}">
                  <a16:creationId xmlns:a16="http://schemas.microsoft.com/office/drawing/2014/main" id="{B0BBDFA9-EC04-483F-9C0B-C253BF720810}"/>
                </a:ext>
              </a:extLst>
            </p:cNvPr>
            <p:cNvSpPr/>
            <p:nvPr/>
          </p:nvSpPr>
          <p:spPr>
            <a:xfrm>
              <a:off x="5360795" y="4504690"/>
              <a:ext cx="1098550" cy="1098550"/>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타원 83">
              <a:extLst>
                <a:ext uri="{FF2B5EF4-FFF2-40B4-BE49-F238E27FC236}">
                  <a16:creationId xmlns:a16="http://schemas.microsoft.com/office/drawing/2014/main" id="{6A4861EC-2351-461A-AF84-2F6B2EDC0B17}"/>
                </a:ext>
              </a:extLst>
            </p:cNvPr>
            <p:cNvSpPr/>
            <p:nvPr/>
          </p:nvSpPr>
          <p:spPr>
            <a:xfrm>
              <a:off x="5360795" y="4291330"/>
              <a:ext cx="1525270" cy="1525270"/>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타원 84">
              <a:extLst>
                <a:ext uri="{FF2B5EF4-FFF2-40B4-BE49-F238E27FC236}">
                  <a16:creationId xmlns:a16="http://schemas.microsoft.com/office/drawing/2014/main" id="{6B3C283D-90C8-4781-9E6E-7563F7D16C7A}"/>
                </a:ext>
              </a:extLst>
            </p:cNvPr>
            <p:cNvSpPr/>
            <p:nvPr/>
          </p:nvSpPr>
          <p:spPr>
            <a:xfrm>
              <a:off x="5360795" y="4679315"/>
              <a:ext cx="749300" cy="749300"/>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6" name="그림 85" descr="개체, 철물이(가) 표시된 사진&#10;&#10;높은 신뢰도로 생성된 설명">
            <a:extLst>
              <a:ext uri="{FF2B5EF4-FFF2-40B4-BE49-F238E27FC236}">
                <a16:creationId xmlns:a16="http://schemas.microsoft.com/office/drawing/2014/main" id="{392E88E5-591D-4625-8FC1-55FBC8347A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03258" y="2899583"/>
            <a:ext cx="340566" cy="842360"/>
          </a:xfrm>
          <a:prstGeom prst="rect">
            <a:avLst/>
          </a:prstGeom>
          <a:scene3d>
            <a:camera prst="isometricRightUp"/>
            <a:lightRig rig="threePt" dir="t"/>
          </a:scene3d>
        </p:spPr>
      </p:pic>
      <p:grpSp>
        <p:nvGrpSpPr>
          <p:cNvPr id="87" name="그룹 86">
            <a:extLst>
              <a:ext uri="{FF2B5EF4-FFF2-40B4-BE49-F238E27FC236}">
                <a16:creationId xmlns:a16="http://schemas.microsoft.com/office/drawing/2014/main" id="{46AE469A-45EF-4352-9901-E2CCB92C446D}"/>
              </a:ext>
            </a:extLst>
          </p:cNvPr>
          <p:cNvGrpSpPr/>
          <p:nvPr/>
        </p:nvGrpSpPr>
        <p:grpSpPr>
          <a:xfrm flipH="1">
            <a:off x="3245162" y="3006030"/>
            <a:ext cx="478858" cy="478858"/>
            <a:chOff x="4382567" y="4538164"/>
            <a:chExt cx="867501" cy="867501"/>
          </a:xfrm>
        </p:grpSpPr>
        <p:grpSp>
          <p:nvGrpSpPr>
            <p:cNvPr id="88" name="그룹 87">
              <a:extLst>
                <a:ext uri="{FF2B5EF4-FFF2-40B4-BE49-F238E27FC236}">
                  <a16:creationId xmlns:a16="http://schemas.microsoft.com/office/drawing/2014/main" id="{C09CBAE6-4A06-4805-8279-03B41A373F3A}"/>
                </a:ext>
              </a:extLst>
            </p:cNvPr>
            <p:cNvGrpSpPr/>
            <p:nvPr/>
          </p:nvGrpSpPr>
          <p:grpSpPr>
            <a:xfrm flipH="1">
              <a:off x="4382567" y="4538164"/>
              <a:ext cx="867501" cy="867501"/>
              <a:chOff x="5360795" y="4291330"/>
              <a:chExt cx="1525270" cy="1525270"/>
            </a:xfrm>
          </p:grpSpPr>
          <p:sp>
            <p:nvSpPr>
              <p:cNvPr id="90" name="타원 89">
                <a:extLst>
                  <a:ext uri="{FF2B5EF4-FFF2-40B4-BE49-F238E27FC236}">
                    <a16:creationId xmlns:a16="http://schemas.microsoft.com/office/drawing/2014/main" id="{A93D8669-48CD-4C03-8E9B-7D5B762E1088}"/>
                  </a:ext>
                </a:extLst>
              </p:cNvPr>
              <p:cNvSpPr/>
              <p:nvPr/>
            </p:nvSpPr>
            <p:spPr>
              <a:xfrm>
                <a:off x="5360795" y="4504690"/>
                <a:ext cx="1098550" cy="109855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타원 90">
                <a:extLst>
                  <a:ext uri="{FF2B5EF4-FFF2-40B4-BE49-F238E27FC236}">
                    <a16:creationId xmlns:a16="http://schemas.microsoft.com/office/drawing/2014/main" id="{45B27176-1C40-44D4-9A6A-89000EA669AC}"/>
                  </a:ext>
                </a:extLst>
              </p:cNvPr>
              <p:cNvSpPr/>
              <p:nvPr/>
            </p:nvSpPr>
            <p:spPr>
              <a:xfrm>
                <a:off x="5360795" y="4291330"/>
                <a:ext cx="1525270" cy="152527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타원 91">
                <a:extLst>
                  <a:ext uri="{FF2B5EF4-FFF2-40B4-BE49-F238E27FC236}">
                    <a16:creationId xmlns:a16="http://schemas.microsoft.com/office/drawing/2014/main" id="{2BBC3151-4FBC-4042-B474-5F697EBA526E}"/>
                  </a:ext>
                </a:extLst>
              </p:cNvPr>
              <p:cNvSpPr/>
              <p:nvPr/>
            </p:nvSpPr>
            <p:spPr>
              <a:xfrm>
                <a:off x="5360795" y="4679315"/>
                <a:ext cx="749300" cy="74930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자유형: 도형 88">
              <a:extLst>
                <a:ext uri="{FF2B5EF4-FFF2-40B4-BE49-F238E27FC236}">
                  <a16:creationId xmlns:a16="http://schemas.microsoft.com/office/drawing/2014/main" id="{D837D0CA-99A1-4B2A-817E-2A26581A257D}"/>
                </a:ext>
              </a:extLst>
            </p:cNvPr>
            <p:cNvSpPr/>
            <p:nvPr/>
          </p:nvSpPr>
          <p:spPr>
            <a:xfrm flipH="1">
              <a:off x="5169149" y="4721109"/>
              <a:ext cx="80919" cy="501612"/>
            </a:xfrm>
            <a:custGeom>
              <a:avLst/>
              <a:gdLst>
                <a:gd name="connsiteX0" fmla="*/ 80919 w 80919"/>
                <a:gd name="connsiteY0" fmla="*/ 0 h 501612"/>
                <a:gd name="connsiteX1" fmla="*/ 74078 w 80919"/>
                <a:gd name="connsiteY1" fmla="*/ 8292 h 501612"/>
                <a:gd name="connsiteX2" fmla="*/ 0 w 80919"/>
                <a:gd name="connsiteY2" fmla="*/ 250806 h 501612"/>
                <a:gd name="connsiteX3" fmla="*/ 74078 w 80919"/>
                <a:gd name="connsiteY3" fmla="*/ 493321 h 501612"/>
                <a:gd name="connsiteX4" fmla="*/ 80919 w 80919"/>
                <a:gd name="connsiteY4" fmla="*/ 501612 h 501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19" h="501612">
                  <a:moveTo>
                    <a:pt x="80919" y="0"/>
                  </a:moveTo>
                  <a:lnTo>
                    <a:pt x="74078" y="8292"/>
                  </a:lnTo>
                  <a:cubicBezTo>
                    <a:pt x="27309" y="77519"/>
                    <a:pt x="0" y="160974"/>
                    <a:pt x="0" y="250806"/>
                  </a:cubicBezTo>
                  <a:cubicBezTo>
                    <a:pt x="0" y="340639"/>
                    <a:pt x="27309" y="424093"/>
                    <a:pt x="74078" y="493321"/>
                  </a:cubicBezTo>
                  <a:lnTo>
                    <a:pt x="80919" y="501612"/>
                  </a:lnTo>
                  <a:close/>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3" name="Straight Connector 36">
            <a:extLst>
              <a:ext uri="{FF2B5EF4-FFF2-40B4-BE49-F238E27FC236}">
                <a16:creationId xmlns:a16="http://schemas.microsoft.com/office/drawing/2014/main" id="{4461008E-010D-411C-A10D-A834B9E71F3A}"/>
              </a:ext>
            </a:extLst>
          </p:cNvPr>
          <p:cNvCxnSpPr>
            <a:cxnSpLocks/>
          </p:cNvCxnSpPr>
          <p:nvPr/>
        </p:nvCxnSpPr>
        <p:spPr>
          <a:xfrm>
            <a:off x="3327533" y="3248660"/>
            <a:ext cx="5955363" cy="0"/>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4" name="Straight Connector 17">
            <a:extLst>
              <a:ext uri="{FF2B5EF4-FFF2-40B4-BE49-F238E27FC236}">
                <a16:creationId xmlns:a16="http://schemas.microsoft.com/office/drawing/2014/main" id="{B156B0FB-D32B-47E1-881A-67A06F33503F}"/>
              </a:ext>
            </a:extLst>
          </p:cNvPr>
          <p:cNvCxnSpPr>
            <a:cxnSpLocks/>
          </p:cNvCxnSpPr>
          <p:nvPr/>
        </p:nvCxnSpPr>
        <p:spPr>
          <a:xfrm>
            <a:off x="4401225" y="1126007"/>
            <a:ext cx="0" cy="313865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4437EC68-5A10-4DF5-BAB1-FFC3D3F0A484}"/>
              </a:ext>
            </a:extLst>
          </p:cNvPr>
          <p:cNvSpPr txBox="1"/>
          <p:nvPr/>
        </p:nvSpPr>
        <p:spPr>
          <a:xfrm>
            <a:off x="935488" y="4040428"/>
            <a:ext cx="3377622" cy="646331"/>
          </a:xfrm>
          <a:prstGeom prst="rect">
            <a:avLst/>
          </a:prstGeom>
          <a:noFill/>
        </p:spPr>
        <p:txBody>
          <a:bodyPr wrap="square" rtlCol="0">
            <a:spAutoFit/>
          </a:bodyPr>
          <a:lstStyle/>
          <a:p>
            <a:pPr algn="ctr"/>
            <a:r>
              <a:rPr lang="en-US" altLang="ko-KR" sz="3600" b="1" dirty="0">
                <a:cs typeface="Arial" panose="020B0604020202020204" pitchFamily="34" charset="0"/>
              </a:rPr>
              <a:t>Coupling effect</a:t>
            </a:r>
            <a:endParaRPr lang="ko-KR" altLang="en-US" sz="3600" b="1" dirty="0">
              <a:cs typeface="Arial" panose="020B0604020202020204" pitchFamily="34" charset="0"/>
            </a:endParaRPr>
          </a:p>
        </p:txBody>
      </p:sp>
      <p:cxnSp>
        <p:nvCxnSpPr>
          <p:cNvPr id="96" name="Straight Connector 36">
            <a:extLst>
              <a:ext uri="{FF2B5EF4-FFF2-40B4-BE49-F238E27FC236}">
                <a16:creationId xmlns:a16="http://schemas.microsoft.com/office/drawing/2014/main" id="{26FFD715-9D8B-43DB-BCC5-F2E614E2EC04}"/>
              </a:ext>
            </a:extLst>
          </p:cNvPr>
          <p:cNvCxnSpPr>
            <a:cxnSpLocks/>
            <a:stCxn id="90" idx="7"/>
          </p:cNvCxnSpPr>
          <p:nvPr/>
        </p:nvCxnSpPr>
        <p:spPr>
          <a:xfrm flipV="1">
            <a:off x="3539543" y="1450368"/>
            <a:ext cx="3450538" cy="1673154"/>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7" name="Straight Connector 36">
            <a:extLst>
              <a:ext uri="{FF2B5EF4-FFF2-40B4-BE49-F238E27FC236}">
                <a16:creationId xmlns:a16="http://schemas.microsoft.com/office/drawing/2014/main" id="{57E7EB90-6AC2-42A9-8CC0-08197C991EAB}"/>
              </a:ext>
            </a:extLst>
          </p:cNvPr>
          <p:cNvCxnSpPr>
            <a:cxnSpLocks/>
          </p:cNvCxnSpPr>
          <p:nvPr/>
        </p:nvCxnSpPr>
        <p:spPr>
          <a:xfrm>
            <a:off x="6990081" y="1435896"/>
            <a:ext cx="2198661" cy="1637118"/>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FABC3E34-A3EE-4D9F-A730-638520D95DD5}"/>
              </a:ext>
            </a:extLst>
          </p:cNvPr>
          <p:cNvSpPr txBox="1"/>
          <p:nvPr/>
        </p:nvSpPr>
        <p:spPr>
          <a:xfrm>
            <a:off x="4391065" y="4040428"/>
            <a:ext cx="3695221" cy="646331"/>
          </a:xfrm>
          <a:prstGeom prst="rect">
            <a:avLst/>
          </a:prstGeom>
          <a:noFill/>
        </p:spPr>
        <p:txBody>
          <a:bodyPr wrap="square" rtlCol="0">
            <a:spAutoFit/>
          </a:bodyPr>
          <a:lstStyle/>
          <a:p>
            <a:pPr algn="ctr"/>
            <a:r>
              <a:rPr lang="en-US" altLang="ko-KR" sz="3600" b="1" dirty="0">
                <a:cs typeface="Arial" panose="020B0604020202020204" pitchFamily="34" charset="0"/>
              </a:rPr>
              <a:t>Multipath effect</a:t>
            </a:r>
            <a:endParaRPr lang="ko-KR" altLang="en-US" sz="3600" b="1" dirty="0">
              <a:cs typeface="Arial" panose="020B0604020202020204" pitchFamily="34" charset="0"/>
            </a:endParaRPr>
          </a:p>
        </p:txBody>
      </p:sp>
      <p:cxnSp>
        <p:nvCxnSpPr>
          <p:cNvPr id="99" name="Straight Connector 36">
            <a:extLst>
              <a:ext uri="{FF2B5EF4-FFF2-40B4-BE49-F238E27FC236}">
                <a16:creationId xmlns:a16="http://schemas.microsoft.com/office/drawing/2014/main" id="{378BCE71-09FD-40C1-AA16-F438D53C5671}"/>
              </a:ext>
            </a:extLst>
          </p:cNvPr>
          <p:cNvCxnSpPr>
            <a:cxnSpLocks/>
          </p:cNvCxnSpPr>
          <p:nvPr/>
        </p:nvCxnSpPr>
        <p:spPr>
          <a:xfrm>
            <a:off x="3391665" y="3322237"/>
            <a:ext cx="5085908" cy="942423"/>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0" name="Straight Connector 36">
            <a:extLst>
              <a:ext uri="{FF2B5EF4-FFF2-40B4-BE49-F238E27FC236}">
                <a16:creationId xmlns:a16="http://schemas.microsoft.com/office/drawing/2014/main" id="{2045FE23-2BC7-4C2C-B52E-976EED5595B2}"/>
              </a:ext>
            </a:extLst>
          </p:cNvPr>
          <p:cNvCxnSpPr>
            <a:cxnSpLocks/>
          </p:cNvCxnSpPr>
          <p:nvPr/>
        </p:nvCxnSpPr>
        <p:spPr>
          <a:xfrm flipV="1">
            <a:off x="8477573" y="3525442"/>
            <a:ext cx="942626" cy="739218"/>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xmlns="" Requires="am3d">
          <p:graphicFrame>
            <p:nvGraphicFramePr>
              <p:cNvPr id="101" name="3D 모델 3" descr="Wall">
                <a:extLst>
                  <a:ext uri="{FF2B5EF4-FFF2-40B4-BE49-F238E27FC236}">
                    <a16:creationId xmlns:a16="http://schemas.microsoft.com/office/drawing/2014/main" id="{7771FCA9-2409-4D6F-9C53-6992C91AF066}"/>
                  </a:ext>
                </a:extLst>
              </p:cNvPr>
              <p:cNvGraphicFramePr>
                <a:graphicFrameLocks noChangeAspect="1"/>
              </p:cNvGraphicFramePr>
              <p:nvPr>
                <p:extLst>
                  <p:ext uri="{D42A27DB-BD31-4B8C-83A1-F6EECF244321}">
                    <p14:modId xmlns:p14="http://schemas.microsoft.com/office/powerpoint/2010/main" val="2721046727"/>
                  </p:ext>
                </p:extLst>
              </p:nvPr>
            </p:nvGraphicFramePr>
            <p:xfrm>
              <a:off x="6216877" y="925852"/>
              <a:ext cx="1817144" cy="1160497"/>
            </p:xfrm>
            <a:graphic>
              <a:graphicData uri="http://schemas.microsoft.com/office/drawing/2017/model3d">
                <am3d:model3d r:embed="rId3">
                  <am3d:spPr>
                    <a:xfrm>
                      <a:off x="0" y="0"/>
                      <a:ext cx="1817144" cy="1160497"/>
                    </a:xfrm>
                    <a:prstGeom prst="rect">
                      <a:avLst/>
                    </a:prstGeom>
                  </am3d:spPr>
                  <am3d:camera>
                    <am3d:pos x="0" y="0" z="56506007"/>
                    <am3d:up dx="0" dy="36000000" dz="0"/>
                    <am3d:lookAt x="0" y="0" z="0"/>
                    <am3d:perspective fov="2700000"/>
                  </am3d:camera>
                  <am3d:trans>
                    <am3d:meterPerModelUnit n="1249059" d="1000000"/>
                    <am3d:preTrans dx="-2692267" dy="-1051510" dz="-23081073"/>
                    <am3d:scale>
                      <am3d:sx n="1000000" d="1000000"/>
                      <am3d:sy n="1000000" d="1000000"/>
                      <am3d:sz n="1000000" d="1000000"/>
                    </am3d:scale>
                    <am3d:rot ax="2586034" ay="-766248" az="-701236"/>
                    <am3d:postTrans dx="0" dy="0" dz="0"/>
                  </am3d:trans>
                  <am3d:attrSrcUrl r:id="rId4"/>
                  <am3d:raster rName="Office3DRenderer" rVer="16.0.8326">
                    <am3d:blip r:embed="rId9"/>
                  </am3d:raster>
                  <am3d:objViewport viewportSz="19490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1" name="3D 모델 3" descr="Wall">
                <a:extLst>
                  <a:ext uri="{FF2B5EF4-FFF2-40B4-BE49-F238E27FC236}">
                    <a16:creationId xmlns:a16="http://schemas.microsoft.com/office/drawing/2014/main" id="{7771FCA9-2409-4D6F-9C53-6992C91AF066}"/>
                  </a:ext>
                </a:extLst>
              </p:cNvPr>
              <p:cNvPicPr>
                <a:picLocks noGrp="1" noRot="1" noChangeAspect="1" noMove="1" noResize="1" noEditPoints="1" noAdjustHandles="1" noChangeArrowheads="1" noChangeShapeType="1" noCrop="1"/>
              </p:cNvPicPr>
              <p:nvPr/>
            </p:nvPicPr>
            <p:blipFill>
              <a:blip r:embed="rId5"/>
              <a:stretch>
                <a:fillRect/>
              </a:stretch>
            </p:blipFill>
            <p:spPr>
              <a:xfrm>
                <a:off x="6216877" y="925852"/>
                <a:ext cx="1817144" cy="1160497"/>
              </a:xfrm>
              <a:prstGeom prst="rect">
                <a:avLst/>
              </a:prstGeom>
            </p:spPr>
          </p:pic>
        </mc:Fallback>
      </mc:AlternateContent>
    </p:spTree>
    <p:extLst>
      <p:ext uri="{BB962C8B-B14F-4D97-AF65-F5344CB8AC3E}">
        <p14:creationId xmlns:p14="http://schemas.microsoft.com/office/powerpoint/2010/main" val="11858495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F621D-9F4C-4B1C-8D05-EDD8B2BED59F}"/>
              </a:ext>
            </a:extLst>
          </p:cNvPr>
          <p:cNvSpPr>
            <a:spLocks noGrp="1"/>
          </p:cNvSpPr>
          <p:nvPr>
            <p:ph type="title"/>
          </p:nvPr>
        </p:nvSpPr>
        <p:spPr>
          <a:xfrm>
            <a:off x="0" y="95251"/>
            <a:ext cx="12192000" cy="1130299"/>
          </a:xfrm>
        </p:spPr>
        <p:txBody>
          <a:bodyPr>
            <a:normAutofit fontScale="90000"/>
          </a:bodyPr>
          <a:lstStyle/>
          <a:p>
            <a:r>
              <a:rPr lang="en-US" dirty="0"/>
              <a:t>Multipath Kernel Allows Generating </a:t>
            </a:r>
            <a:br>
              <a:rPr lang="en-US" dirty="0"/>
            </a:br>
            <a:r>
              <a:rPr lang="en-US" dirty="0"/>
              <a:t>Environment-only Features</a:t>
            </a:r>
            <a:endParaRPr lang="en-US" b="1" dirty="0"/>
          </a:p>
        </p:txBody>
      </p:sp>
      <p:pic>
        <p:nvPicPr>
          <p:cNvPr id="3" name="Picture 2">
            <a:extLst>
              <a:ext uri="{FF2B5EF4-FFF2-40B4-BE49-F238E27FC236}">
                <a16:creationId xmlns:a16="http://schemas.microsoft.com/office/drawing/2014/main" id="{80D7CB5D-7900-4117-96B2-37AC1FC474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59" t="17580" b="16412"/>
          <a:stretch/>
        </p:blipFill>
        <p:spPr>
          <a:xfrm>
            <a:off x="604618" y="4238972"/>
            <a:ext cx="3339105" cy="1879442"/>
          </a:xfrm>
          <a:prstGeom prst="rect">
            <a:avLst/>
          </a:prstGeom>
          <a:ln>
            <a:solidFill>
              <a:schemeClr val="tx1"/>
            </a:solidFill>
          </a:ln>
        </p:spPr>
      </p:pic>
      <p:sp>
        <p:nvSpPr>
          <p:cNvPr id="5" name="TextBox 4">
            <a:extLst>
              <a:ext uri="{FF2B5EF4-FFF2-40B4-BE49-F238E27FC236}">
                <a16:creationId xmlns:a16="http://schemas.microsoft.com/office/drawing/2014/main" id="{925A00D3-F205-48AC-8FE1-0FF378E6756B}"/>
              </a:ext>
            </a:extLst>
          </p:cNvPr>
          <p:cNvSpPr txBox="1"/>
          <p:nvPr/>
        </p:nvSpPr>
        <p:spPr>
          <a:xfrm>
            <a:off x="604618" y="4237355"/>
            <a:ext cx="1319847" cy="707886"/>
          </a:xfrm>
          <a:prstGeom prst="rect">
            <a:avLst/>
          </a:prstGeom>
          <a:noFill/>
        </p:spPr>
        <p:txBody>
          <a:bodyPr wrap="square" rtlCol="0">
            <a:spAutoFit/>
          </a:bodyPr>
          <a:lstStyle/>
          <a:p>
            <a:pPr algn="ctr"/>
            <a:r>
              <a:rPr lang="en-US" sz="2000" b="1" dirty="0">
                <a:solidFill>
                  <a:schemeClr val="bg1"/>
                </a:solidFill>
              </a:rPr>
              <a:t>Authentic</a:t>
            </a:r>
            <a:br>
              <a:rPr lang="en-US" sz="2000" b="1" dirty="0">
                <a:solidFill>
                  <a:schemeClr val="bg1"/>
                </a:solidFill>
              </a:rPr>
            </a:br>
            <a:r>
              <a:rPr lang="en-US" sz="2000" b="1" dirty="0">
                <a:solidFill>
                  <a:schemeClr val="bg1"/>
                </a:solidFill>
              </a:rPr>
              <a:t>Alcohol</a:t>
            </a:r>
          </a:p>
        </p:txBody>
      </p:sp>
      <p:pic>
        <p:nvPicPr>
          <p:cNvPr id="20" name="Picture 19">
            <a:extLst>
              <a:ext uri="{FF2B5EF4-FFF2-40B4-BE49-F238E27FC236}">
                <a16:creationId xmlns:a16="http://schemas.microsoft.com/office/drawing/2014/main" id="{C1B45131-35C9-49EB-84C4-A28CE409BC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958" r="13005" b="19229"/>
          <a:stretch/>
        </p:blipFill>
        <p:spPr>
          <a:xfrm>
            <a:off x="592913" y="1933237"/>
            <a:ext cx="3339105" cy="1878229"/>
          </a:xfrm>
          <a:prstGeom prst="rect">
            <a:avLst/>
          </a:prstGeom>
          <a:ln>
            <a:solidFill>
              <a:schemeClr val="tx1"/>
            </a:solidFill>
          </a:ln>
        </p:spPr>
      </p:pic>
      <p:sp>
        <p:nvSpPr>
          <p:cNvPr id="21" name="TextBox 20">
            <a:extLst>
              <a:ext uri="{FF2B5EF4-FFF2-40B4-BE49-F238E27FC236}">
                <a16:creationId xmlns:a16="http://schemas.microsoft.com/office/drawing/2014/main" id="{6EE9AA84-E666-4D4E-81B6-E2755995AD99}"/>
              </a:ext>
            </a:extLst>
          </p:cNvPr>
          <p:cNvSpPr txBox="1"/>
          <p:nvPr/>
        </p:nvSpPr>
        <p:spPr>
          <a:xfrm>
            <a:off x="592913" y="1932922"/>
            <a:ext cx="1319847" cy="707886"/>
          </a:xfrm>
          <a:prstGeom prst="rect">
            <a:avLst/>
          </a:prstGeom>
          <a:solidFill>
            <a:srgbClr val="FFFFFF">
              <a:alpha val="50196"/>
            </a:srgbClr>
          </a:solidFill>
        </p:spPr>
        <p:txBody>
          <a:bodyPr wrap="square" rtlCol="0">
            <a:spAutoFit/>
          </a:bodyPr>
          <a:lstStyle/>
          <a:p>
            <a:pPr algn="ctr"/>
            <a:r>
              <a:rPr lang="en-US" sz="2000" b="1" dirty="0">
                <a:solidFill>
                  <a:schemeClr val="bg1"/>
                </a:solidFill>
              </a:rPr>
              <a:t>Authentic</a:t>
            </a:r>
            <a:br>
              <a:rPr lang="en-US" sz="2000" b="1" dirty="0">
                <a:solidFill>
                  <a:schemeClr val="bg1"/>
                </a:solidFill>
              </a:rPr>
            </a:br>
            <a:r>
              <a:rPr lang="en-US" sz="2000" b="1" dirty="0">
                <a:solidFill>
                  <a:schemeClr val="bg1"/>
                </a:solidFill>
              </a:rPr>
              <a:t>Alcohol</a:t>
            </a:r>
          </a:p>
        </p:txBody>
      </p:sp>
      <p:pic>
        <p:nvPicPr>
          <p:cNvPr id="40" name="그림 22">
            <a:extLst>
              <a:ext uri="{FF2B5EF4-FFF2-40B4-BE49-F238E27FC236}">
                <a16:creationId xmlns:a16="http://schemas.microsoft.com/office/drawing/2014/main" id="{2166FF2D-4806-464A-AF4A-0C1C80D027BF}"/>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4115298" y="2890203"/>
            <a:ext cx="2690902" cy="2127423"/>
          </a:xfrm>
          <a:prstGeom prst="rect">
            <a:avLst/>
          </a:prstGeom>
        </p:spPr>
      </p:pic>
      <p:sp>
        <p:nvSpPr>
          <p:cNvPr id="45" name="TextBox 44">
            <a:extLst>
              <a:ext uri="{FF2B5EF4-FFF2-40B4-BE49-F238E27FC236}">
                <a16:creationId xmlns:a16="http://schemas.microsoft.com/office/drawing/2014/main" id="{EEEA749C-A680-2F49-8F4F-83CBFBBB30AE}"/>
              </a:ext>
            </a:extLst>
          </p:cNvPr>
          <p:cNvSpPr txBox="1"/>
          <p:nvPr/>
        </p:nvSpPr>
        <p:spPr>
          <a:xfrm>
            <a:off x="6689645" y="2645121"/>
            <a:ext cx="1336049" cy="707886"/>
          </a:xfrm>
          <a:prstGeom prst="rect">
            <a:avLst/>
          </a:prstGeom>
          <a:noFill/>
        </p:spPr>
        <p:txBody>
          <a:bodyPr wrap="square" rtlCol="0">
            <a:spAutoFit/>
          </a:bodyPr>
          <a:lstStyle/>
          <a:p>
            <a:pPr algn="ctr"/>
            <a:r>
              <a:rPr lang="en-US" altLang="ko-KR" sz="4000" b="1" i="1" dirty="0">
                <a:solidFill>
                  <a:srgbClr val="FF0000"/>
                </a:solidFill>
                <a:cs typeface="Arial" panose="020B0604020202020204" pitchFamily="34" charset="0"/>
              </a:rPr>
              <a:t>H</a:t>
            </a:r>
            <a:r>
              <a:rPr lang="en-US" altLang="ko-KR" sz="4000" b="1" i="1" baseline="-25000" dirty="0">
                <a:solidFill>
                  <a:srgbClr val="FF0000"/>
                </a:solidFill>
                <a:cs typeface="Arial" panose="020B0604020202020204" pitchFamily="34" charset="0"/>
              </a:rPr>
              <a:t>1</a:t>
            </a:r>
            <a:endParaRPr lang="ko-KR" altLang="en-US" sz="4000" b="1" i="1" baseline="-25000" dirty="0">
              <a:solidFill>
                <a:srgbClr val="FF0000"/>
              </a:solidFill>
              <a:cs typeface="Arial" panose="020B0604020202020204" pitchFamily="34" charset="0"/>
            </a:endParaRPr>
          </a:p>
        </p:txBody>
      </p:sp>
      <p:sp>
        <p:nvSpPr>
          <p:cNvPr id="47" name="TextBox 46">
            <a:extLst>
              <a:ext uri="{FF2B5EF4-FFF2-40B4-BE49-F238E27FC236}">
                <a16:creationId xmlns:a16="http://schemas.microsoft.com/office/drawing/2014/main" id="{9DA0266B-3FD3-7A43-803F-AF9CD8D73BEB}"/>
              </a:ext>
            </a:extLst>
          </p:cNvPr>
          <p:cNvSpPr txBox="1"/>
          <p:nvPr/>
        </p:nvSpPr>
        <p:spPr>
          <a:xfrm>
            <a:off x="6831466" y="4867828"/>
            <a:ext cx="1052406" cy="707886"/>
          </a:xfrm>
          <a:prstGeom prst="rect">
            <a:avLst/>
          </a:prstGeom>
          <a:noFill/>
        </p:spPr>
        <p:txBody>
          <a:bodyPr wrap="square" rtlCol="0">
            <a:spAutoFit/>
          </a:bodyPr>
          <a:lstStyle/>
          <a:p>
            <a:pPr algn="ctr"/>
            <a:r>
              <a:rPr lang="en-US" altLang="ko-KR" sz="4000" b="1" i="1" dirty="0" err="1">
                <a:cs typeface="Arial" panose="020B0604020202020204" pitchFamily="34" charset="0"/>
              </a:rPr>
              <a:t>H</a:t>
            </a:r>
            <a:r>
              <a:rPr lang="en-US" altLang="ko-KR" sz="4000" b="1" i="1" baseline="-25000" dirty="0" err="1">
                <a:cs typeface="Arial" panose="020B0604020202020204" pitchFamily="34" charset="0"/>
              </a:rPr>
              <a:t>LoS</a:t>
            </a:r>
            <a:endParaRPr lang="ko-KR" altLang="en-US" sz="4000" b="1" i="1" baseline="-25000" dirty="0">
              <a:cs typeface="Arial" panose="020B0604020202020204" pitchFamily="34" charset="0"/>
            </a:endParaRPr>
          </a:p>
        </p:txBody>
      </p:sp>
      <p:sp>
        <p:nvSpPr>
          <p:cNvPr id="74" name="TextBox 73">
            <a:extLst>
              <a:ext uri="{FF2B5EF4-FFF2-40B4-BE49-F238E27FC236}">
                <a16:creationId xmlns:a16="http://schemas.microsoft.com/office/drawing/2014/main" id="{5220AFFA-A328-5C48-87D9-AC7CBA144071}"/>
              </a:ext>
            </a:extLst>
          </p:cNvPr>
          <p:cNvSpPr txBox="1"/>
          <p:nvPr/>
        </p:nvSpPr>
        <p:spPr>
          <a:xfrm>
            <a:off x="9775601" y="3684197"/>
            <a:ext cx="2272386" cy="954107"/>
          </a:xfrm>
          <a:prstGeom prst="rect">
            <a:avLst/>
          </a:prstGeom>
          <a:noFill/>
        </p:spPr>
        <p:txBody>
          <a:bodyPr wrap="square" rtlCol="0">
            <a:spAutoFit/>
          </a:bodyPr>
          <a:lstStyle/>
          <a:p>
            <a:pPr algn="ctr"/>
            <a:r>
              <a:rPr lang="en-US" altLang="ko-KR" sz="2800" dirty="0">
                <a:cs typeface="Arial" panose="020B0604020202020204" pitchFamily="34" charset="0"/>
              </a:rPr>
              <a:t>Environment-only Features</a:t>
            </a:r>
            <a:endParaRPr lang="ko-KR" altLang="en-US" sz="2800" dirty="0">
              <a:cs typeface="Arial" panose="020B0604020202020204" pitchFamily="34" charset="0"/>
            </a:endParaRPr>
          </a:p>
        </p:txBody>
      </p:sp>
      <p:grpSp>
        <p:nvGrpSpPr>
          <p:cNvPr id="9" name="그룹 8">
            <a:extLst>
              <a:ext uri="{FF2B5EF4-FFF2-40B4-BE49-F238E27FC236}">
                <a16:creationId xmlns:a16="http://schemas.microsoft.com/office/drawing/2014/main" id="{97877246-D244-44CB-8E0F-1DEAF9E54ADB}"/>
              </a:ext>
            </a:extLst>
          </p:cNvPr>
          <p:cNvGrpSpPr/>
          <p:nvPr/>
        </p:nvGrpSpPr>
        <p:grpSpPr>
          <a:xfrm>
            <a:off x="8363909" y="3825971"/>
            <a:ext cx="670560" cy="670560"/>
            <a:chOff x="8486904" y="4851425"/>
            <a:chExt cx="954107" cy="954107"/>
          </a:xfrm>
        </p:grpSpPr>
        <p:sp>
          <p:nvSpPr>
            <p:cNvPr id="4" name="타원 3">
              <a:extLst>
                <a:ext uri="{FF2B5EF4-FFF2-40B4-BE49-F238E27FC236}">
                  <a16:creationId xmlns:a16="http://schemas.microsoft.com/office/drawing/2014/main" id="{CE2E164E-7769-4D0B-B1F8-A1C57DF656A6}"/>
                </a:ext>
              </a:extLst>
            </p:cNvPr>
            <p:cNvSpPr/>
            <p:nvPr/>
          </p:nvSpPr>
          <p:spPr>
            <a:xfrm>
              <a:off x="8486904" y="4851425"/>
              <a:ext cx="954107" cy="95410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그룹 7">
              <a:extLst>
                <a:ext uri="{FF2B5EF4-FFF2-40B4-BE49-F238E27FC236}">
                  <a16:creationId xmlns:a16="http://schemas.microsoft.com/office/drawing/2014/main" id="{CB6D9737-1A43-49D5-A187-1E65F28E4878}"/>
                </a:ext>
              </a:extLst>
            </p:cNvPr>
            <p:cNvGrpSpPr/>
            <p:nvPr/>
          </p:nvGrpSpPr>
          <p:grpSpPr>
            <a:xfrm>
              <a:off x="8629516" y="5053633"/>
              <a:ext cx="668879" cy="549690"/>
              <a:chOff x="10258420" y="5251582"/>
              <a:chExt cx="668879" cy="549690"/>
            </a:xfrm>
          </p:grpSpPr>
          <p:sp>
            <p:nvSpPr>
              <p:cNvPr id="17" name="타원 16">
                <a:extLst>
                  <a:ext uri="{FF2B5EF4-FFF2-40B4-BE49-F238E27FC236}">
                    <a16:creationId xmlns:a16="http://schemas.microsoft.com/office/drawing/2014/main" id="{0FE01D79-CB7C-47B7-BD39-A5A462C71C25}"/>
                  </a:ext>
                </a:extLst>
              </p:cNvPr>
              <p:cNvSpPr/>
              <p:nvPr/>
            </p:nvSpPr>
            <p:spPr>
              <a:xfrm>
                <a:off x="10509580" y="5251582"/>
                <a:ext cx="166560" cy="166560"/>
              </a:xfrm>
              <a:prstGeom prst="ellipse">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타원 17">
                <a:extLst>
                  <a:ext uri="{FF2B5EF4-FFF2-40B4-BE49-F238E27FC236}">
                    <a16:creationId xmlns:a16="http://schemas.microsoft.com/office/drawing/2014/main" id="{BB8167FB-2EF0-4950-BEC5-7471AF3E720D}"/>
                  </a:ext>
                </a:extLst>
              </p:cNvPr>
              <p:cNvSpPr/>
              <p:nvPr/>
            </p:nvSpPr>
            <p:spPr>
              <a:xfrm>
                <a:off x="10509580" y="5634712"/>
                <a:ext cx="166560" cy="166560"/>
              </a:xfrm>
              <a:prstGeom prst="ellipse">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직선 연결선 6">
                <a:extLst>
                  <a:ext uri="{FF2B5EF4-FFF2-40B4-BE49-F238E27FC236}">
                    <a16:creationId xmlns:a16="http://schemas.microsoft.com/office/drawing/2014/main" id="{2BE080B3-BA90-491A-84C3-54D6AB4613A9}"/>
                  </a:ext>
                </a:extLst>
              </p:cNvPr>
              <p:cNvCxnSpPr>
                <a:cxnSpLocks/>
              </p:cNvCxnSpPr>
              <p:nvPr/>
            </p:nvCxnSpPr>
            <p:spPr>
              <a:xfrm>
                <a:off x="10258420" y="5526427"/>
                <a:ext cx="66887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1" name="그룹 30">
            <a:extLst>
              <a:ext uri="{FF2B5EF4-FFF2-40B4-BE49-F238E27FC236}">
                <a16:creationId xmlns:a16="http://schemas.microsoft.com/office/drawing/2014/main" id="{951A39AC-D791-4DB7-8EB0-4B2BC287FB26}"/>
              </a:ext>
            </a:extLst>
          </p:cNvPr>
          <p:cNvGrpSpPr/>
          <p:nvPr/>
        </p:nvGrpSpPr>
        <p:grpSpPr>
          <a:xfrm>
            <a:off x="7909138" y="3001824"/>
            <a:ext cx="774389" cy="794718"/>
            <a:chOff x="7909138" y="3001824"/>
            <a:chExt cx="774389" cy="794718"/>
          </a:xfrm>
        </p:grpSpPr>
        <p:cxnSp>
          <p:nvCxnSpPr>
            <p:cNvPr id="27" name="직선 연결선 26">
              <a:extLst>
                <a:ext uri="{FF2B5EF4-FFF2-40B4-BE49-F238E27FC236}">
                  <a16:creationId xmlns:a16="http://schemas.microsoft.com/office/drawing/2014/main" id="{4DA03387-1EAF-4145-A99C-739870944C32}"/>
                </a:ext>
              </a:extLst>
            </p:cNvPr>
            <p:cNvCxnSpPr/>
            <p:nvPr/>
          </p:nvCxnSpPr>
          <p:spPr>
            <a:xfrm>
              <a:off x="7909138" y="3001824"/>
              <a:ext cx="774389" cy="0"/>
            </a:xfrm>
            <a:prstGeom prst="line">
              <a:avLst/>
            </a:prstGeom>
            <a:ln w="571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직선 화살표 연결선 28">
              <a:extLst>
                <a:ext uri="{FF2B5EF4-FFF2-40B4-BE49-F238E27FC236}">
                  <a16:creationId xmlns:a16="http://schemas.microsoft.com/office/drawing/2014/main" id="{3E9DE9E3-8CD4-4FDA-8D07-0A104F6CB966}"/>
                </a:ext>
              </a:extLst>
            </p:cNvPr>
            <p:cNvCxnSpPr/>
            <p:nvPr/>
          </p:nvCxnSpPr>
          <p:spPr>
            <a:xfrm>
              <a:off x="8683527" y="3001824"/>
              <a:ext cx="0" cy="794718"/>
            </a:xfrm>
            <a:prstGeom prst="straightConnector1">
              <a:avLst/>
            </a:prstGeom>
            <a:ln w="5715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그룹 38">
            <a:extLst>
              <a:ext uri="{FF2B5EF4-FFF2-40B4-BE49-F238E27FC236}">
                <a16:creationId xmlns:a16="http://schemas.microsoft.com/office/drawing/2014/main" id="{EB57E9FA-8235-4CEB-BF17-D77259FD3608}"/>
              </a:ext>
            </a:extLst>
          </p:cNvPr>
          <p:cNvGrpSpPr/>
          <p:nvPr/>
        </p:nvGrpSpPr>
        <p:grpSpPr>
          <a:xfrm flipV="1">
            <a:off x="7909138" y="4500759"/>
            <a:ext cx="774389" cy="794718"/>
            <a:chOff x="7909138" y="3001824"/>
            <a:chExt cx="774389" cy="794718"/>
          </a:xfrm>
        </p:grpSpPr>
        <p:cxnSp>
          <p:nvCxnSpPr>
            <p:cNvPr id="41" name="직선 연결선 40">
              <a:extLst>
                <a:ext uri="{FF2B5EF4-FFF2-40B4-BE49-F238E27FC236}">
                  <a16:creationId xmlns:a16="http://schemas.microsoft.com/office/drawing/2014/main" id="{00C9E432-56CF-420B-867C-29F1D28AC089}"/>
                </a:ext>
              </a:extLst>
            </p:cNvPr>
            <p:cNvCxnSpPr/>
            <p:nvPr/>
          </p:nvCxnSpPr>
          <p:spPr>
            <a:xfrm>
              <a:off x="7909138" y="3001824"/>
              <a:ext cx="774389" cy="0"/>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직선 화살표 연결선 41">
              <a:extLst>
                <a:ext uri="{FF2B5EF4-FFF2-40B4-BE49-F238E27FC236}">
                  <a16:creationId xmlns:a16="http://schemas.microsoft.com/office/drawing/2014/main" id="{EC3C12B5-D8D9-4D26-B0A7-A157A46C08B0}"/>
                </a:ext>
              </a:extLst>
            </p:cNvPr>
            <p:cNvCxnSpPr/>
            <p:nvPr/>
          </p:nvCxnSpPr>
          <p:spPr>
            <a:xfrm>
              <a:off x="8683527" y="3001824"/>
              <a:ext cx="0" cy="794718"/>
            </a:xfrm>
            <a:prstGeom prst="straightConnector1">
              <a:avLst/>
            </a:prstGeom>
            <a:ln w="571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4" name="직선 화살표 연결선 43">
            <a:extLst>
              <a:ext uri="{FF2B5EF4-FFF2-40B4-BE49-F238E27FC236}">
                <a16:creationId xmlns:a16="http://schemas.microsoft.com/office/drawing/2014/main" id="{5E8EB101-8113-4520-B1DB-6A1AEFEAB4F2}"/>
              </a:ext>
            </a:extLst>
          </p:cNvPr>
          <p:cNvCxnSpPr>
            <a:cxnSpLocks/>
            <a:endCxn id="74" idx="1"/>
          </p:cNvCxnSpPr>
          <p:nvPr/>
        </p:nvCxnSpPr>
        <p:spPr>
          <a:xfrm>
            <a:off x="9134699" y="4161250"/>
            <a:ext cx="640902" cy="1"/>
          </a:xfrm>
          <a:prstGeom prst="straightConnector1">
            <a:avLst/>
          </a:prstGeom>
          <a:ln w="571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자유형: 도형 33">
            <a:extLst>
              <a:ext uri="{FF2B5EF4-FFF2-40B4-BE49-F238E27FC236}">
                <a16:creationId xmlns:a16="http://schemas.microsoft.com/office/drawing/2014/main" id="{4845AA4C-2A1C-4B06-BC4D-4FB333A48725}"/>
              </a:ext>
            </a:extLst>
          </p:cNvPr>
          <p:cNvSpPr/>
          <p:nvPr/>
        </p:nvSpPr>
        <p:spPr>
          <a:xfrm>
            <a:off x="5598160" y="3140372"/>
            <a:ext cx="1320800" cy="954108"/>
          </a:xfrm>
          <a:custGeom>
            <a:avLst/>
            <a:gdLst>
              <a:gd name="connsiteX0" fmla="*/ 0 w 1320800"/>
              <a:gd name="connsiteY0" fmla="*/ 1056970 h 1056970"/>
              <a:gd name="connsiteX1" fmla="*/ 690880 w 1320800"/>
              <a:gd name="connsiteY1" fmla="*/ 173050 h 1056970"/>
              <a:gd name="connsiteX2" fmla="*/ 1320800 w 1320800"/>
              <a:gd name="connsiteY2" fmla="*/ 330 h 1056970"/>
            </a:gdLst>
            <a:ahLst/>
            <a:cxnLst>
              <a:cxn ang="0">
                <a:pos x="connsiteX0" y="connsiteY0"/>
              </a:cxn>
              <a:cxn ang="0">
                <a:pos x="connsiteX1" y="connsiteY1"/>
              </a:cxn>
              <a:cxn ang="0">
                <a:pos x="connsiteX2" y="connsiteY2"/>
              </a:cxn>
            </a:cxnLst>
            <a:rect l="l" t="t" r="r" b="b"/>
            <a:pathLst>
              <a:path w="1320800" h="1056970">
                <a:moveTo>
                  <a:pt x="0" y="1056970"/>
                </a:moveTo>
                <a:cubicBezTo>
                  <a:pt x="235373" y="703063"/>
                  <a:pt x="470747" y="349157"/>
                  <a:pt x="690880" y="173050"/>
                </a:cubicBezTo>
                <a:cubicBezTo>
                  <a:pt x="911013" y="-3057"/>
                  <a:pt x="1115906" y="-1364"/>
                  <a:pt x="1320800" y="33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자유형: 도형 35">
            <a:extLst>
              <a:ext uri="{FF2B5EF4-FFF2-40B4-BE49-F238E27FC236}">
                <a16:creationId xmlns:a16="http://schemas.microsoft.com/office/drawing/2014/main" id="{39F4F4E7-12C2-44AD-9877-BBC1F2D72BDB}"/>
              </a:ext>
            </a:extLst>
          </p:cNvPr>
          <p:cNvSpPr/>
          <p:nvPr/>
        </p:nvSpPr>
        <p:spPr>
          <a:xfrm>
            <a:off x="5455920" y="4734560"/>
            <a:ext cx="1188720" cy="560917"/>
          </a:xfrm>
          <a:custGeom>
            <a:avLst/>
            <a:gdLst>
              <a:gd name="connsiteX0" fmla="*/ 0 w 1188720"/>
              <a:gd name="connsiteY0" fmla="*/ 0 h 747974"/>
              <a:gd name="connsiteX1" fmla="*/ 548640 w 1188720"/>
              <a:gd name="connsiteY1" fmla="*/ 640080 h 747974"/>
              <a:gd name="connsiteX2" fmla="*/ 1188720 w 1188720"/>
              <a:gd name="connsiteY2" fmla="*/ 741680 h 747974"/>
            </a:gdLst>
            <a:ahLst/>
            <a:cxnLst>
              <a:cxn ang="0">
                <a:pos x="connsiteX0" y="connsiteY0"/>
              </a:cxn>
              <a:cxn ang="0">
                <a:pos x="connsiteX1" y="connsiteY1"/>
              </a:cxn>
              <a:cxn ang="0">
                <a:pos x="connsiteX2" y="connsiteY2"/>
              </a:cxn>
            </a:cxnLst>
            <a:rect l="l" t="t" r="r" b="b"/>
            <a:pathLst>
              <a:path w="1188720" h="747974">
                <a:moveTo>
                  <a:pt x="0" y="0"/>
                </a:moveTo>
                <a:cubicBezTo>
                  <a:pt x="175260" y="258233"/>
                  <a:pt x="350520" y="516467"/>
                  <a:pt x="548640" y="640080"/>
                </a:cubicBezTo>
                <a:cubicBezTo>
                  <a:pt x="746760" y="763693"/>
                  <a:pt x="967740" y="752686"/>
                  <a:pt x="1188720" y="74168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109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45" grpId="0"/>
      <p:bldP spid="47" grpId="0"/>
      <p:bldP spid="74" grpId="0"/>
      <p:bldP spid="34"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F621D-9F4C-4B1C-8D05-EDD8B2BED59F}"/>
              </a:ext>
            </a:extLst>
          </p:cNvPr>
          <p:cNvSpPr>
            <a:spLocks noGrp="1"/>
          </p:cNvSpPr>
          <p:nvPr>
            <p:ph type="title"/>
          </p:nvPr>
        </p:nvSpPr>
        <p:spPr>
          <a:xfrm>
            <a:off x="0" y="95251"/>
            <a:ext cx="12192000" cy="1130299"/>
          </a:xfrm>
        </p:spPr>
        <p:txBody>
          <a:bodyPr>
            <a:normAutofit fontScale="90000"/>
          </a:bodyPr>
          <a:lstStyle/>
          <a:p>
            <a:r>
              <a:rPr lang="en-US" dirty="0"/>
              <a:t>Multipath Kernel Allows Generating </a:t>
            </a:r>
            <a:br>
              <a:rPr lang="en-US" dirty="0"/>
            </a:br>
            <a:r>
              <a:rPr lang="en-US" dirty="0"/>
              <a:t>Environment-only Features</a:t>
            </a:r>
            <a:endParaRPr lang="en-US" b="1" dirty="0"/>
          </a:p>
        </p:txBody>
      </p:sp>
      <p:pic>
        <p:nvPicPr>
          <p:cNvPr id="3" name="Picture 2">
            <a:extLst>
              <a:ext uri="{FF2B5EF4-FFF2-40B4-BE49-F238E27FC236}">
                <a16:creationId xmlns:a16="http://schemas.microsoft.com/office/drawing/2014/main" id="{80D7CB5D-7900-4117-96B2-37AC1FC474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59" t="17580" b="16412"/>
          <a:stretch/>
        </p:blipFill>
        <p:spPr>
          <a:xfrm>
            <a:off x="604618" y="4238972"/>
            <a:ext cx="3339105" cy="1879442"/>
          </a:xfrm>
          <a:prstGeom prst="rect">
            <a:avLst/>
          </a:prstGeom>
          <a:ln>
            <a:solidFill>
              <a:schemeClr val="tx1"/>
            </a:solidFill>
          </a:ln>
        </p:spPr>
      </p:pic>
      <p:pic>
        <p:nvPicPr>
          <p:cNvPr id="20" name="Picture 19">
            <a:extLst>
              <a:ext uri="{FF2B5EF4-FFF2-40B4-BE49-F238E27FC236}">
                <a16:creationId xmlns:a16="http://schemas.microsoft.com/office/drawing/2014/main" id="{C1B45131-35C9-49EB-84C4-A28CE409BC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958" r="13005" b="19229"/>
          <a:stretch/>
        </p:blipFill>
        <p:spPr>
          <a:xfrm>
            <a:off x="592913" y="1933237"/>
            <a:ext cx="3339105" cy="1878229"/>
          </a:xfrm>
          <a:prstGeom prst="rect">
            <a:avLst/>
          </a:prstGeom>
          <a:ln>
            <a:solidFill>
              <a:schemeClr val="tx1"/>
            </a:solidFill>
          </a:ln>
        </p:spPr>
      </p:pic>
      <p:grpSp>
        <p:nvGrpSpPr>
          <p:cNvPr id="18" name="그룹 9">
            <a:extLst>
              <a:ext uri="{FF2B5EF4-FFF2-40B4-BE49-F238E27FC236}">
                <a16:creationId xmlns:a16="http://schemas.microsoft.com/office/drawing/2014/main" id="{7F1E532D-A1F3-2F4B-85AD-430684F2896F}"/>
              </a:ext>
            </a:extLst>
          </p:cNvPr>
          <p:cNvGrpSpPr/>
          <p:nvPr/>
        </p:nvGrpSpPr>
        <p:grpSpPr>
          <a:xfrm>
            <a:off x="6110830" y="3391403"/>
            <a:ext cx="3088304" cy="1729445"/>
            <a:chOff x="6597784" y="3217413"/>
            <a:chExt cx="3088304" cy="1729445"/>
          </a:xfrm>
        </p:grpSpPr>
        <p:sp>
          <p:nvSpPr>
            <p:cNvPr id="19" name="TextBox 18">
              <a:extLst>
                <a:ext uri="{FF2B5EF4-FFF2-40B4-BE49-F238E27FC236}">
                  <a16:creationId xmlns:a16="http://schemas.microsoft.com/office/drawing/2014/main" id="{32997FC7-71DF-B841-A18A-14CCD7DCEAF6}"/>
                </a:ext>
              </a:extLst>
            </p:cNvPr>
            <p:cNvSpPr txBox="1"/>
            <p:nvPr/>
          </p:nvSpPr>
          <p:spPr>
            <a:xfrm>
              <a:off x="6597784" y="3571356"/>
              <a:ext cx="725020" cy="830997"/>
            </a:xfrm>
            <a:prstGeom prst="rect">
              <a:avLst/>
            </a:prstGeom>
            <a:noFill/>
          </p:spPr>
          <p:txBody>
            <a:bodyPr wrap="square" rtlCol="0">
              <a:spAutoFit/>
            </a:bodyPr>
            <a:lstStyle/>
            <a:p>
              <a:pPr algn="ctr"/>
              <a:r>
                <a:rPr lang="en-US" altLang="ko-KR" sz="4800" b="1" dirty="0">
                  <a:cs typeface="Arial" panose="020B0604020202020204" pitchFamily="34" charset="0"/>
                </a:rPr>
                <a:t>=</a:t>
              </a:r>
              <a:endParaRPr lang="ko-KR" altLang="en-US" sz="4800" b="1" dirty="0">
                <a:cs typeface="Arial" panose="020B0604020202020204" pitchFamily="34" charset="0"/>
              </a:endParaRPr>
            </a:p>
          </p:txBody>
        </p:sp>
        <p:grpSp>
          <p:nvGrpSpPr>
            <p:cNvPr id="22" name="그룹 6">
              <a:extLst>
                <a:ext uri="{FF2B5EF4-FFF2-40B4-BE49-F238E27FC236}">
                  <a16:creationId xmlns:a16="http://schemas.microsoft.com/office/drawing/2014/main" id="{56BC8370-1226-C542-8E4C-D8FD0282ED0B}"/>
                </a:ext>
              </a:extLst>
            </p:cNvPr>
            <p:cNvGrpSpPr/>
            <p:nvPr/>
          </p:nvGrpSpPr>
          <p:grpSpPr>
            <a:xfrm>
              <a:off x="7073501" y="3217413"/>
              <a:ext cx="2612587" cy="1729445"/>
              <a:chOff x="7073501" y="3217413"/>
              <a:chExt cx="2612587" cy="1729445"/>
            </a:xfrm>
          </p:grpSpPr>
          <p:sp>
            <p:nvSpPr>
              <p:cNvPr id="23" name="TextBox 22">
                <a:extLst>
                  <a:ext uri="{FF2B5EF4-FFF2-40B4-BE49-F238E27FC236}">
                    <a16:creationId xmlns:a16="http://schemas.microsoft.com/office/drawing/2014/main" id="{5F57D85A-7EFC-7D41-80C2-1AFC090F3908}"/>
                  </a:ext>
                </a:extLst>
              </p:cNvPr>
              <p:cNvSpPr txBox="1"/>
              <p:nvPr/>
            </p:nvSpPr>
            <p:spPr>
              <a:xfrm>
                <a:off x="7190364" y="3217413"/>
                <a:ext cx="2426534" cy="707886"/>
              </a:xfrm>
              <a:prstGeom prst="rect">
                <a:avLst/>
              </a:prstGeom>
              <a:noFill/>
            </p:spPr>
            <p:txBody>
              <a:bodyPr wrap="square" rtlCol="0">
                <a:spAutoFit/>
              </a:bodyPr>
              <a:lstStyle/>
              <a:p>
                <a:r>
                  <a:rPr lang="en-US" altLang="ko-KR" sz="4000" b="1" i="1" dirty="0">
                    <a:cs typeface="Arial" panose="020B0604020202020204" pitchFamily="34" charset="0"/>
                  </a:rPr>
                  <a:t>C (</a:t>
                </a:r>
                <a:r>
                  <a:rPr lang="el-GR" altLang="ko-KR" sz="4000" b="1" i="1" dirty="0">
                    <a:cs typeface="Arial" panose="020B0604020202020204" pitchFamily="34" charset="0"/>
                  </a:rPr>
                  <a:t>ε</a:t>
                </a:r>
                <a:r>
                  <a:rPr lang="en-US" altLang="ko-KR" sz="4000" b="1" i="1" dirty="0">
                    <a:cs typeface="Arial" panose="020B0604020202020204" pitchFamily="34" charset="0"/>
                  </a:rPr>
                  <a:t>) </a:t>
                </a:r>
                <a:r>
                  <a:rPr lang="en-US" sz="4000" i="1" dirty="0"/>
                  <a:t>×</a:t>
                </a:r>
                <a:r>
                  <a:rPr lang="en-US" altLang="ko-KR" sz="4000" b="1" i="1" dirty="0">
                    <a:cs typeface="Arial" panose="020B0604020202020204" pitchFamily="34" charset="0"/>
                  </a:rPr>
                  <a:t> M</a:t>
                </a:r>
                <a:r>
                  <a:rPr lang="en-US" altLang="ko-KR" sz="4000" b="1" i="1" baseline="-25000" dirty="0">
                    <a:cs typeface="Arial" panose="020B0604020202020204" pitchFamily="34" charset="0"/>
                  </a:rPr>
                  <a:t>1</a:t>
                </a:r>
                <a:endParaRPr lang="ko-KR" altLang="en-US" sz="4000" b="1" i="1" baseline="-25000" dirty="0">
                  <a:cs typeface="Arial" panose="020B0604020202020204" pitchFamily="34" charset="0"/>
                </a:endParaRPr>
              </a:p>
            </p:txBody>
          </p:sp>
          <p:sp>
            <p:nvSpPr>
              <p:cNvPr id="24" name="TextBox 23">
                <a:extLst>
                  <a:ext uri="{FF2B5EF4-FFF2-40B4-BE49-F238E27FC236}">
                    <a16:creationId xmlns:a16="http://schemas.microsoft.com/office/drawing/2014/main" id="{38085166-550F-D24B-8681-7A618F97F196}"/>
                  </a:ext>
                </a:extLst>
              </p:cNvPr>
              <p:cNvSpPr txBox="1"/>
              <p:nvPr/>
            </p:nvSpPr>
            <p:spPr>
              <a:xfrm>
                <a:off x="7073501" y="4238972"/>
                <a:ext cx="2612587" cy="707886"/>
              </a:xfrm>
              <a:prstGeom prst="rect">
                <a:avLst/>
              </a:prstGeom>
              <a:noFill/>
            </p:spPr>
            <p:txBody>
              <a:bodyPr wrap="square" rtlCol="0">
                <a:spAutoFit/>
              </a:bodyPr>
              <a:lstStyle/>
              <a:p>
                <a:r>
                  <a:rPr lang="en-US" altLang="ko-KR" sz="4000" b="1" i="1" dirty="0">
                    <a:cs typeface="Arial" panose="020B0604020202020204" pitchFamily="34" charset="0"/>
                  </a:rPr>
                  <a:t>C (</a:t>
                </a:r>
                <a:r>
                  <a:rPr lang="el-GR" altLang="ko-KR" sz="4000" b="1" i="1" dirty="0">
                    <a:cs typeface="Arial" panose="020B0604020202020204" pitchFamily="34" charset="0"/>
                  </a:rPr>
                  <a:t>ε</a:t>
                </a:r>
                <a:r>
                  <a:rPr lang="en-US" altLang="ko-KR" sz="4000" b="1" i="1" dirty="0">
                    <a:cs typeface="Arial" panose="020B0604020202020204" pitchFamily="34" charset="0"/>
                  </a:rPr>
                  <a:t>) </a:t>
                </a:r>
                <a:r>
                  <a:rPr lang="en-US" sz="4000" i="1" dirty="0"/>
                  <a:t>×</a:t>
                </a:r>
                <a:r>
                  <a:rPr lang="en-US" altLang="ko-KR" sz="4000" b="1" i="1" dirty="0">
                    <a:cs typeface="Arial" panose="020B0604020202020204" pitchFamily="34" charset="0"/>
                  </a:rPr>
                  <a:t> </a:t>
                </a:r>
                <a:r>
                  <a:rPr lang="en-US" altLang="ko-KR" sz="4000" b="1" i="1" dirty="0" err="1">
                    <a:cs typeface="Arial" panose="020B0604020202020204" pitchFamily="34" charset="0"/>
                  </a:rPr>
                  <a:t>M</a:t>
                </a:r>
                <a:r>
                  <a:rPr lang="en-US" altLang="ko-KR" sz="4000" b="1" i="1" baseline="-25000" dirty="0" err="1">
                    <a:cs typeface="Arial" panose="020B0604020202020204" pitchFamily="34" charset="0"/>
                  </a:rPr>
                  <a:t>LoS</a:t>
                </a:r>
                <a:endParaRPr lang="ko-KR" altLang="en-US" sz="4000" b="1" i="1" baseline="-25000" dirty="0">
                  <a:cs typeface="Arial" panose="020B0604020202020204" pitchFamily="34" charset="0"/>
                </a:endParaRPr>
              </a:p>
            </p:txBody>
          </p:sp>
          <p:cxnSp>
            <p:nvCxnSpPr>
              <p:cNvPr id="25" name="Straight Connector 24">
                <a:extLst>
                  <a:ext uri="{FF2B5EF4-FFF2-40B4-BE49-F238E27FC236}">
                    <a16:creationId xmlns:a16="http://schemas.microsoft.com/office/drawing/2014/main" id="{E0959A5B-C7D1-E948-A971-CEBB88A2A7A8}"/>
                  </a:ext>
                </a:extLst>
              </p:cNvPr>
              <p:cNvCxnSpPr>
                <a:cxnSpLocks/>
              </p:cNvCxnSpPr>
              <p:nvPr/>
            </p:nvCxnSpPr>
            <p:spPr>
              <a:xfrm>
                <a:off x="7322804" y="4038600"/>
                <a:ext cx="20374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6" name="TextBox 25">
            <a:extLst>
              <a:ext uri="{FF2B5EF4-FFF2-40B4-BE49-F238E27FC236}">
                <a16:creationId xmlns:a16="http://schemas.microsoft.com/office/drawing/2014/main" id="{8CC52288-2F55-AE4F-93F5-497CA9C6FF40}"/>
              </a:ext>
            </a:extLst>
          </p:cNvPr>
          <p:cNvSpPr txBox="1"/>
          <p:nvPr/>
        </p:nvSpPr>
        <p:spPr>
          <a:xfrm>
            <a:off x="8701917" y="5368608"/>
            <a:ext cx="2690958" cy="954107"/>
          </a:xfrm>
          <a:prstGeom prst="rect">
            <a:avLst/>
          </a:prstGeom>
          <a:noFill/>
        </p:spPr>
        <p:txBody>
          <a:bodyPr wrap="square" rtlCol="0">
            <a:spAutoFit/>
          </a:bodyPr>
          <a:lstStyle/>
          <a:p>
            <a:pPr algn="ctr"/>
            <a:r>
              <a:rPr lang="en-US" altLang="ko-KR" sz="2800" dirty="0">
                <a:cs typeface="Arial" panose="020B0604020202020204" pitchFamily="34" charset="0"/>
              </a:rPr>
              <a:t>Independent of content</a:t>
            </a:r>
            <a:endParaRPr lang="ko-KR" altLang="en-US" sz="2800" dirty="0">
              <a:cs typeface="Arial" panose="020B0604020202020204" pitchFamily="34" charset="0"/>
            </a:endParaRPr>
          </a:p>
        </p:txBody>
      </p:sp>
      <p:sp>
        <p:nvSpPr>
          <p:cNvPr id="27" name="TextBox 26">
            <a:extLst>
              <a:ext uri="{FF2B5EF4-FFF2-40B4-BE49-F238E27FC236}">
                <a16:creationId xmlns:a16="http://schemas.microsoft.com/office/drawing/2014/main" id="{6035C84E-5E76-9048-8E20-BC10B7335416}"/>
              </a:ext>
            </a:extLst>
          </p:cNvPr>
          <p:cNvSpPr txBox="1"/>
          <p:nvPr/>
        </p:nvSpPr>
        <p:spPr>
          <a:xfrm>
            <a:off x="8454005" y="2474893"/>
            <a:ext cx="3186783" cy="954107"/>
          </a:xfrm>
          <a:prstGeom prst="rect">
            <a:avLst/>
          </a:prstGeom>
          <a:noFill/>
        </p:spPr>
        <p:txBody>
          <a:bodyPr wrap="square" rtlCol="0">
            <a:spAutoFit/>
          </a:bodyPr>
          <a:lstStyle/>
          <a:p>
            <a:pPr algn="ctr"/>
            <a:r>
              <a:rPr lang="en-US" altLang="ko-KR" sz="2800" dirty="0">
                <a:solidFill>
                  <a:srgbClr val="FF0000"/>
                </a:solidFill>
                <a:cs typeface="Arial" panose="020B0604020202020204" pitchFamily="34" charset="0"/>
              </a:rPr>
              <a:t>Multipath Kernel Function</a:t>
            </a:r>
            <a:endParaRPr lang="ko-KR" altLang="en-US" sz="2800" dirty="0">
              <a:solidFill>
                <a:srgbClr val="FF0000"/>
              </a:solidFill>
              <a:cs typeface="Arial" panose="020B0604020202020204" pitchFamily="34" charset="0"/>
            </a:endParaRPr>
          </a:p>
        </p:txBody>
      </p:sp>
      <p:grpSp>
        <p:nvGrpSpPr>
          <p:cNvPr id="29" name="그룹 7">
            <a:extLst>
              <a:ext uri="{FF2B5EF4-FFF2-40B4-BE49-F238E27FC236}">
                <a16:creationId xmlns:a16="http://schemas.microsoft.com/office/drawing/2014/main" id="{F29EFFDD-3EC0-944B-A046-3C77F39C3B2D}"/>
              </a:ext>
            </a:extLst>
          </p:cNvPr>
          <p:cNvGrpSpPr/>
          <p:nvPr/>
        </p:nvGrpSpPr>
        <p:grpSpPr>
          <a:xfrm>
            <a:off x="9706555" y="3391403"/>
            <a:ext cx="1344958" cy="1729445"/>
            <a:chOff x="10193509" y="3217413"/>
            <a:chExt cx="1344958" cy="1729445"/>
          </a:xfrm>
        </p:grpSpPr>
        <p:sp>
          <p:nvSpPr>
            <p:cNvPr id="35" name="TextBox 34">
              <a:extLst>
                <a:ext uri="{FF2B5EF4-FFF2-40B4-BE49-F238E27FC236}">
                  <a16:creationId xmlns:a16="http://schemas.microsoft.com/office/drawing/2014/main" id="{C2570D1F-DFE8-B545-8C88-AEC551BF8FAB}"/>
                </a:ext>
              </a:extLst>
            </p:cNvPr>
            <p:cNvSpPr txBox="1"/>
            <p:nvPr/>
          </p:nvSpPr>
          <p:spPr>
            <a:xfrm>
              <a:off x="10400155" y="3217413"/>
              <a:ext cx="887050" cy="707886"/>
            </a:xfrm>
            <a:prstGeom prst="rect">
              <a:avLst/>
            </a:prstGeom>
            <a:noFill/>
          </p:spPr>
          <p:txBody>
            <a:bodyPr wrap="square" rtlCol="0">
              <a:spAutoFit/>
            </a:bodyPr>
            <a:lstStyle/>
            <a:p>
              <a:pPr algn="ctr"/>
              <a:r>
                <a:rPr lang="en-US" altLang="ko-KR" sz="4000" b="1" i="1" dirty="0">
                  <a:cs typeface="Arial" panose="020B0604020202020204" pitchFamily="34" charset="0"/>
                </a:rPr>
                <a:t>M</a:t>
              </a:r>
              <a:r>
                <a:rPr lang="en-US" altLang="ko-KR" sz="4000" b="1" i="1" baseline="-25000" dirty="0">
                  <a:cs typeface="Arial" panose="020B0604020202020204" pitchFamily="34" charset="0"/>
                </a:rPr>
                <a:t>1</a:t>
              </a:r>
              <a:endParaRPr lang="ko-KR" altLang="en-US" sz="4000" b="1" i="1" baseline="-25000" dirty="0">
                <a:cs typeface="Arial" panose="020B0604020202020204" pitchFamily="34" charset="0"/>
              </a:endParaRPr>
            </a:p>
          </p:txBody>
        </p:sp>
        <p:sp>
          <p:nvSpPr>
            <p:cNvPr id="36" name="TextBox 35">
              <a:extLst>
                <a:ext uri="{FF2B5EF4-FFF2-40B4-BE49-F238E27FC236}">
                  <a16:creationId xmlns:a16="http://schemas.microsoft.com/office/drawing/2014/main" id="{2DD71BE3-F8B4-3C4F-A264-8E5C87E3A7D3}"/>
                </a:ext>
              </a:extLst>
            </p:cNvPr>
            <p:cNvSpPr txBox="1"/>
            <p:nvPr/>
          </p:nvSpPr>
          <p:spPr>
            <a:xfrm>
              <a:off x="10400155" y="4238972"/>
              <a:ext cx="1138312" cy="707886"/>
            </a:xfrm>
            <a:prstGeom prst="rect">
              <a:avLst/>
            </a:prstGeom>
            <a:noFill/>
          </p:spPr>
          <p:txBody>
            <a:bodyPr wrap="square" rtlCol="0">
              <a:spAutoFit/>
            </a:bodyPr>
            <a:lstStyle/>
            <a:p>
              <a:pPr algn="ctr"/>
              <a:r>
                <a:rPr lang="en-US" altLang="ko-KR" sz="4000" b="1" i="1" dirty="0" err="1">
                  <a:cs typeface="Arial" panose="020B0604020202020204" pitchFamily="34" charset="0"/>
                </a:rPr>
                <a:t>M</a:t>
              </a:r>
              <a:r>
                <a:rPr lang="en-US" altLang="ko-KR" sz="4000" b="1" i="1" baseline="-25000" dirty="0" err="1">
                  <a:cs typeface="Arial" panose="020B0604020202020204" pitchFamily="34" charset="0"/>
                </a:rPr>
                <a:t>LoS</a:t>
              </a:r>
              <a:endParaRPr lang="ko-KR" altLang="en-US" sz="4000" b="1" i="1" baseline="-25000" dirty="0">
                <a:cs typeface="Arial" panose="020B0604020202020204" pitchFamily="34" charset="0"/>
              </a:endParaRPr>
            </a:p>
          </p:txBody>
        </p:sp>
        <p:cxnSp>
          <p:nvCxnSpPr>
            <p:cNvPr id="37" name="Straight Connector 36">
              <a:extLst>
                <a:ext uri="{FF2B5EF4-FFF2-40B4-BE49-F238E27FC236}">
                  <a16:creationId xmlns:a16="http://schemas.microsoft.com/office/drawing/2014/main" id="{675A838A-AE34-AB4C-977D-ECAB142A1899}"/>
                </a:ext>
              </a:extLst>
            </p:cNvPr>
            <p:cNvCxnSpPr>
              <a:cxnSpLocks/>
            </p:cNvCxnSpPr>
            <p:nvPr/>
          </p:nvCxnSpPr>
          <p:spPr>
            <a:xfrm>
              <a:off x="10193509" y="4038600"/>
              <a:ext cx="11383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CE39BF5B-E1BA-FE47-BF04-9607A31DA11D}"/>
              </a:ext>
            </a:extLst>
          </p:cNvPr>
          <p:cNvSpPr txBox="1"/>
          <p:nvPr/>
        </p:nvSpPr>
        <p:spPr>
          <a:xfrm>
            <a:off x="8949830" y="3745346"/>
            <a:ext cx="725020" cy="830997"/>
          </a:xfrm>
          <a:prstGeom prst="rect">
            <a:avLst/>
          </a:prstGeom>
          <a:noFill/>
        </p:spPr>
        <p:txBody>
          <a:bodyPr wrap="square" rtlCol="0">
            <a:spAutoFit/>
          </a:bodyPr>
          <a:lstStyle/>
          <a:p>
            <a:pPr algn="ctr"/>
            <a:r>
              <a:rPr lang="en-US" altLang="ko-KR" sz="4800" b="1" dirty="0">
                <a:cs typeface="Arial" panose="020B0604020202020204" pitchFamily="34" charset="0"/>
              </a:rPr>
              <a:t>=</a:t>
            </a:r>
            <a:endParaRPr lang="ko-KR" altLang="en-US" sz="4800" b="1" dirty="0">
              <a:cs typeface="Arial" panose="020B0604020202020204" pitchFamily="34" charset="0"/>
            </a:endParaRPr>
          </a:p>
        </p:txBody>
      </p:sp>
      <p:sp>
        <p:nvSpPr>
          <p:cNvPr id="38" name="TextBox 37">
            <a:extLst>
              <a:ext uri="{FF2B5EF4-FFF2-40B4-BE49-F238E27FC236}">
                <a16:creationId xmlns:a16="http://schemas.microsoft.com/office/drawing/2014/main" id="{8DFDDF64-E72D-4962-89EE-8F555F1C1AC2}"/>
              </a:ext>
            </a:extLst>
          </p:cNvPr>
          <p:cNvSpPr txBox="1"/>
          <p:nvPr/>
        </p:nvSpPr>
        <p:spPr>
          <a:xfrm>
            <a:off x="3797330" y="2645121"/>
            <a:ext cx="1336049" cy="707886"/>
          </a:xfrm>
          <a:prstGeom prst="rect">
            <a:avLst/>
          </a:prstGeom>
          <a:noFill/>
        </p:spPr>
        <p:txBody>
          <a:bodyPr wrap="square" rtlCol="0">
            <a:spAutoFit/>
          </a:bodyPr>
          <a:lstStyle/>
          <a:p>
            <a:pPr algn="ctr"/>
            <a:r>
              <a:rPr lang="en-US" altLang="ko-KR" sz="4000" b="1" i="1" dirty="0">
                <a:solidFill>
                  <a:srgbClr val="FF0000"/>
                </a:solidFill>
                <a:cs typeface="Arial" panose="020B0604020202020204" pitchFamily="34" charset="0"/>
              </a:rPr>
              <a:t>H</a:t>
            </a:r>
            <a:r>
              <a:rPr lang="en-US" altLang="ko-KR" sz="4000" b="1" i="1" baseline="-25000" dirty="0">
                <a:solidFill>
                  <a:srgbClr val="FF0000"/>
                </a:solidFill>
                <a:cs typeface="Arial" panose="020B0604020202020204" pitchFamily="34" charset="0"/>
              </a:rPr>
              <a:t>1</a:t>
            </a:r>
            <a:endParaRPr lang="ko-KR" altLang="en-US" sz="4000" b="1" i="1" baseline="-25000" dirty="0">
              <a:solidFill>
                <a:srgbClr val="FF0000"/>
              </a:solidFill>
              <a:cs typeface="Arial" panose="020B0604020202020204" pitchFamily="34" charset="0"/>
            </a:endParaRPr>
          </a:p>
        </p:txBody>
      </p:sp>
      <p:sp>
        <p:nvSpPr>
          <p:cNvPr id="39" name="TextBox 38">
            <a:extLst>
              <a:ext uri="{FF2B5EF4-FFF2-40B4-BE49-F238E27FC236}">
                <a16:creationId xmlns:a16="http://schemas.microsoft.com/office/drawing/2014/main" id="{C9E07157-D6FE-4B10-A2F9-A3113B7C71AB}"/>
              </a:ext>
            </a:extLst>
          </p:cNvPr>
          <p:cNvSpPr txBox="1"/>
          <p:nvPr/>
        </p:nvSpPr>
        <p:spPr>
          <a:xfrm>
            <a:off x="3939151" y="4867828"/>
            <a:ext cx="1052406" cy="707886"/>
          </a:xfrm>
          <a:prstGeom prst="rect">
            <a:avLst/>
          </a:prstGeom>
          <a:noFill/>
        </p:spPr>
        <p:txBody>
          <a:bodyPr wrap="square" rtlCol="0">
            <a:spAutoFit/>
          </a:bodyPr>
          <a:lstStyle/>
          <a:p>
            <a:pPr algn="ctr"/>
            <a:r>
              <a:rPr lang="en-US" altLang="ko-KR" sz="4000" b="1" i="1" dirty="0" err="1">
                <a:cs typeface="Arial" panose="020B0604020202020204" pitchFamily="34" charset="0"/>
              </a:rPr>
              <a:t>H</a:t>
            </a:r>
            <a:r>
              <a:rPr lang="en-US" altLang="ko-KR" sz="4000" b="1" i="1" baseline="-25000" dirty="0" err="1">
                <a:cs typeface="Arial" panose="020B0604020202020204" pitchFamily="34" charset="0"/>
              </a:rPr>
              <a:t>LoS</a:t>
            </a:r>
            <a:endParaRPr lang="ko-KR" altLang="en-US" sz="4000" b="1" i="1" baseline="-25000" dirty="0">
              <a:cs typeface="Arial" panose="020B0604020202020204" pitchFamily="34" charset="0"/>
            </a:endParaRPr>
          </a:p>
        </p:txBody>
      </p:sp>
      <p:grpSp>
        <p:nvGrpSpPr>
          <p:cNvPr id="40" name="그룹 39">
            <a:extLst>
              <a:ext uri="{FF2B5EF4-FFF2-40B4-BE49-F238E27FC236}">
                <a16:creationId xmlns:a16="http://schemas.microsoft.com/office/drawing/2014/main" id="{DBCB932E-7B69-432B-BE48-1613B8DD63EB}"/>
              </a:ext>
            </a:extLst>
          </p:cNvPr>
          <p:cNvGrpSpPr/>
          <p:nvPr/>
        </p:nvGrpSpPr>
        <p:grpSpPr>
          <a:xfrm>
            <a:off x="5471594" y="3825971"/>
            <a:ext cx="670560" cy="670560"/>
            <a:chOff x="8486904" y="4851425"/>
            <a:chExt cx="954107" cy="954107"/>
          </a:xfrm>
        </p:grpSpPr>
        <p:sp>
          <p:nvSpPr>
            <p:cNvPr id="41" name="타원 40">
              <a:extLst>
                <a:ext uri="{FF2B5EF4-FFF2-40B4-BE49-F238E27FC236}">
                  <a16:creationId xmlns:a16="http://schemas.microsoft.com/office/drawing/2014/main" id="{CCF671BE-29B9-4338-9203-341D71E70C56}"/>
                </a:ext>
              </a:extLst>
            </p:cNvPr>
            <p:cNvSpPr/>
            <p:nvPr/>
          </p:nvSpPr>
          <p:spPr>
            <a:xfrm>
              <a:off x="8486904" y="4851425"/>
              <a:ext cx="954107" cy="95410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그룹 41">
              <a:extLst>
                <a:ext uri="{FF2B5EF4-FFF2-40B4-BE49-F238E27FC236}">
                  <a16:creationId xmlns:a16="http://schemas.microsoft.com/office/drawing/2014/main" id="{98DD8548-4F88-4D07-A0D4-144E144C1888}"/>
                </a:ext>
              </a:extLst>
            </p:cNvPr>
            <p:cNvGrpSpPr/>
            <p:nvPr/>
          </p:nvGrpSpPr>
          <p:grpSpPr>
            <a:xfrm>
              <a:off x="8629516" y="5053633"/>
              <a:ext cx="668879" cy="549690"/>
              <a:chOff x="10258420" y="5251582"/>
              <a:chExt cx="668879" cy="549690"/>
            </a:xfrm>
          </p:grpSpPr>
          <p:sp>
            <p:nvSpPr>
              <p:cNvPr id="43" name="타원 42">
                <a:extLst>
                  <a:ext uri="{FF2B5EF4-FFF2-40B4-BE49-F238E27FC236}">
                    <a16:creationId xmlns:a16="http://schemas.microsoft.com/office/drawing/2014/main" id="{351DBCFE-EC83-4C25-865E-0E3631783055}"/>
                  </a:ext>
                </a:extLst>
              </p:cNvPr>
              <p:cNvSpPr/>
              <p:nvPr/>
            </p:nvSpPr>
            <p:spPr>
              <a:xfrm>
                <a:off x="10509580" y="5251582"/>
                <a:ext cx="166560" cy="166560"/>
              </a:xfrm>
              <a:prstGeom prst="ellipse">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타원 43">
                <a:extLst>
                  <a:ext uri="{FF2B5EF4-FFF2-40B4-BE49-F238E27FC236}">
                    <a16:creationId xmlns:a16="http://schemas.microsoft.com/office/drawing/2014/main" id="{2B8F5889-6A7E-4D5D-A9C2-7F36B20C0AD1}"/>
                  </a:ext>
                </a:extLst>
              </p:cNvPr>
              <p:cNvSpPr/>
              <p:nvPr/>
            </p:nvSpPr>
            <p:spPr>
              <a:xfrm>
                <a:off x="10509580" y="5634712"/>
                <a:ext cx="166560" cy="166560"/>
              </a:xfrm>
              <a:prstGeom prst="ellipse">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직선 연결선 45">
                <a:extLst>
                  <a:ext uri="{FF2B5EF4-FFF2-40B4-BE49-F238E27FC236}">
                    <a16:creationId xmlns:a16="http://schemas.microsoft.com/office/drawing/2014/main" id="{F4F07D57-23E0-4DF8-B536-C19CE7ACDE4A}"/>
                  </a:ext>
                </a:extLst>
              </p:cNvPr>
              <p:cNvCxnSpPr>
                <a:cxnSpLocks/>
              </p:cNvCxnSpPr>
              <p:nvPr/>
            </p:nvCxnSpPr>
            <p:spPr>
              <a:xfrm>
                <a:off x="10258420" y="5526427"/>
                <a:ext cx="66887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8" name="그룹 47">
            <a:extLst>
              <a:ext uri="{FF2B5EF4-FFF2-40B4-BE49-F238E27FC236}">
                <a16:creationId xmlns:a16="http://schemas.microsoft.com/office/drawing/2014/main" id="{0DCEDADF-1313-4A09-8C50-A10EDAD66996}"/>
              </a:ext>
            </a:extLst>
          </p:cNvPr>
          <p:cNvGrpSpPr/>
          <p:nvPr/>
        </p:nvGrpSpPr>
        <p:grpSpPr>
          <a:xfrm>
            <a:off x="5016823" y="3001824"/>
            <a:ext cx="774389" cy="794718"/>
            <a:chOff x="7909138" y="3001824"/>
            <a:chExt cx="774389" cy="794718"/>
          </a:xfrm>
        </p:grpSpPr>
        <p:cxnSp>
          <p:nvCxnSpPr>
            <p:cNvPr id="52" name="직선 연결선 51">
              <a:extLst>
                <a:ext uri="{FF2B5EF4-FFF2-40B4-BE49-F238E27FC236}">
                  <a16:creationId xmlns:a16="http://schemas.microsoft.com/office/drawing/2014/main" id="{09E85522-EC11-4FDC-826A-C291DC960F88}"/>
                </a:ext>
              </a:extLst>
            </p:cNvPr>
            <p:cNvCxnSpPr/>
            <p:nvPr/>
          </p:nvCxnSpPr>
          <p:spPr>
            <a:xfrm>
              <a:off x="7909138" y="3001824"/>
              <a:ext cx="774389" cy="0"/>
            </a:xfrm>
            <a:prstGeom prst="line">
              <a:avLst/>
            </a:prstGeom>
            <a:ln w="571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직선 화살표 연결선 52">
              <a:extLst>
                <a:ext uri="{FF2B5EF4-FFF2-40B4-BE49-F238E27FC236}">
                  <a16:creationId xmlns:a16="http://schemas.microsoft.com/office/drawing/2014/main" id="{E0F3280D-31EE-4D8C-A55E-1FD44E241DBA}"/>
                </a:ext>
              </a:extLst>
            </p:cNvPr>
            <p:cNvCxnSpPr/>
            <p:nvPr/>
          </p:nvCxnSpPr>
          <p:spPr>
            <a:xfrm>
              <a:off x="8683527" y="3001824"/>
              <a:ext cx="0" cy="794718"/>
            </a:xfrm>
            <a:prstGeom prst="straightConnector1">
              <a:avLst/>
            </a:prstGeom>
            <a:ln w="5715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그룹 53">
            <a:extLst>
              <a:ext uri="{FF2B5EF4-FFF2-40B4-BE49-F238E27FC236}">
                <a16:creationId xmlns:a16="http://schemas.microsoft.com/office/drawing/2014/main" id="{867F7B60-DEC5-40CE-BA13-A31EB114AB19}"/>
              </a:ext>
            </a:extLst>
          </p:cNvPr>
          <p:cNvGrpSpPr/>
          <p:nvPr/>
        </p:nvGrpSpPr>
        <p:grpSpPr>
          <a:xfrm flipV="1">
            <a:off x="5016823" y="4500759"/>
            <a:ext cx="774389" cy="794718"/>
            <a:chOff x="7909138" y="3001824"/>
            <a:chExt cx="774389" cy="794718"/>
          </a:xfrm>
        </p:grpSpPr>
        <p:cxnSp>
          <p:nvCxnSpPr>
            <p:cNvPr id="55" name="직선 연결선 54">
              <a:extLst>
                <a:ext uri="{FF2B5EF4-FFF2-40B4-BE49-F238E27FC236}">
                  <a16:creationId xmlns:a16="http://schemas.microsoft.com/office/drawing/2014/main" id="{73579826-2594-48E8-A53E-2AE3831B1665}"/>
                </a:ext>
              </a:extLst>
            </p:cNvPr>
            <p:cNvCxnSpPr/>
            <p:nvPr/>
          </p:nvCxnSpPr>
          <p:spPr>
            <a:xfrm>
              <a:off x="7909138" y="3001824"/>
              <a:ext cx="774389" cy="0"/>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직선 화살표 연결선 55">
              <a:extLst>
                <a:ext uri="{FF2B5EF4-FFF2-40B4-BE49-F238E27FC236}">
                  <a16:creationId xmlns:a16="http://schemas.microsoft.com/office/drawing/2014/main" id="{6FEF39FF-8798-4A87-A048-DC7DF94F0E6A}"/>
                </a:ext>
              </a:extLst>
            </p:cNvPr>
            <p:cNvCxnSpPr/>
            <p:nvPr/>
          </p:nvCxnSpPr>
          <p:spPr>
            <a:xfrm>
              <a:off x="8683527" y="3001824"/>
              <a:ext cx="0" cy="794718"/>
            </a:xfrm>
            <a:prstGeom prst="straightConnector1">
              <a:avLst/>
            </a:prstGeom>
            <a:ln w="571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F11983B-CC69-4387-B8CF-235137C03981}"/>
              </a:ext>
            </a:extLst>
          </p:cNvPr>
          <p:cNvSpPr txBox="1"/>
          <p:nvPr/>
        </p:nvSpPr>
        <p:spPr>
          <a:xfrm>
            <a:off x="604618" y="4237355"/>
            <a:ext cx="1319847" cy="707886"/>
          </a:xfrm>
          <a:prstGeom prst="rect">
            <a:avLst/>
          </a:prstGeom>
          <a:noFill/>
        </p:spPr>
        <p:txBody>
          <a:bodyPr wrap="square" rtlCol="0">
            <a:spAutoFit/>
          </a:bodyPr>
          <a:lstStyle/>
          <a:p>
            <a:pPr algn="ctr"/>
            <a:r>
              <a:rPr lang="en-US" sz="2000" b="1" dirty="0">
                <a:solidFill>
                  <a:schemeClr val="bg1"/>
                </a:solidFill>
              </a:rPr>
              <a:t>Authentic</a:t>
            </a:r>
            <a:br>
              <a:rPr lang="en-US" sz="2000" b="1" dirty="0">
                <a:solidFill>
                  <a:schemeClr val="bg1"/>
                </a:solidFill>
              </a:rPr>
            </a:br>
            <a:r>
              <a:rPr lang="en-US" sz="2000" b="1" dirty="0">
                <a:solidFill>
                  <a:schemeClr val="bg1"/>
                </a:solidFill>
              </a:rPr>
              <a:t>Alcohol</a:t>
            </a:r>
          </a:p>
        </p:txBody>
      </p:sp>
      <p:sp>
        <p:nvSpPr>
          <p:cNvPr id="47" name="TextBox 46">
            <a:extLst>
              <a:ext uri="{FF2B5EF4-FFF2-40B4-BE49-F238E27FC236}">
                <a16:creationId xmlns:a16="http://schemas.microsoft.com/office/drawing/2014/main" id="{B0D3A88F-08CC-4AC3-A003-012F1EF6FBC0}"/>
              </a:ext>
            </a:extLst>
          </p:cNvPr>
          <p:cNvSpPr txBox="1"/>
          <p:nvPr/>
        </p:nvSpPr>
        <p:spPr>
          <a:xfrm>
            <a:off x="592913" y="1932922"/>
            <a:ext cx="1319847" cy="707886"/>
          </a:xfrm>
          <a:prstGeom prst="rect">
            <a:avLst/>
          </a:prstGeom>
          <a:solidFill>
            <a:srgbClr val="FFFFFF">
              <a:alpha val="50196"/>
            </a:srgbClr>
          </a:solidFill>
        </p:spPr>
        <p:txBody>
          <a:bodyPr wrap="square" rtlCol="0">
            <a:spAutoFit/>
          </a:bodyPr>
          <a:lstStyle/>
          <a:p>
            <a:pPr algn="ctr"/>
            <a:r>
              <a:rPr lang="en-US" sz="2000" b="1" dirty="0">
                <a:solidFill>
                  <a:schemeClr val="bg1"/>
                </a:solidFill>
              </a:rPr>
              <a:t>Authentic</a:t>
            </a:r>
            <a:br>
              <a:rPr lang="en-US" sz="2000" b="1" dirty="0">
                <a:solidFill>
                  <a:schemeClr val="bg1"/>
                </a:solidFill>
              </a:rPr>
            </a:br>
            <a:r>
              <a:rPr lang="en-US" sz="2000" b="1" dirty="0">
                <a:solidFill>
                  <a:schemeClr val="bg1"/>
                </a:solidFill>
              </a:rPr>
              <a:t>Alcohol</a:t>
            </a:r>
          </a:p>
        </p:txBody>
      </p:sp>
    </p:spTree>
    <p:extLst>
      <p:ext uri="{BB962C8B-B14F-4D97-AF65-F5344CB8AC3E}">
        <p14:creationId xmlns:p14="http://schemas.microsoft.com/office/powerpoint/2010/main" val="5526301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
                                        <p:tgtEl>
                                          <p:spTgt spid="30"/>
                                        </p:tgtEl>
                                      </p:cBhvr>
                                    </p:animEffect>
                                  </p:childTnLst>
                                </p:cTn>
                              </p:par>
                              <p:par>
                                <p:cTn id="8" presetID="1"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F621D-9F4C-4B1C-8D05-EDD8B2BED59F}"/>
              </a:ext>
            </a:extLst>
          </p:cNvPr>
          <p:cNvSpPr>
            <a:spLocks noGrp="1"/>
          </p:cNvSpPr>
          <p:nvPr>
            <p:ph type="title"/>
          </p:nvPr>
        </p:nvSpPr>
        <p:spPr>
          <a:xfrm>
            <a:off x="0" y="114301"/>
            <a:ext cx="12192000" cy="1130299"/>
          </a:xfrm>
        </p:spPr>
        <p:txBody>
          <a:bodyPr>
            <a:normAutofit fontScale="90000"/>
          </a:bodyPr>
          <a:lstStyle/>
          <a:p>
            <a:r>
              <a:rPr lang="en-US" dirty="0"/>
              <a:t>Multipath Kernel Allows Generating </a:t>
            </a:r>
            <a:br>
              <a:rPr lang="en-US" dirty="0"/>
            </a:br>
            <a:r>
              <a:rPr lang="en-US" dirty="0"/>
              <a:t>Environment-only Features</a:t>
            </a:r>
            <a:endParaRPr lang="en-US" b="1" dirty="0"/>
          </a:p>
        </p:txBody>
      </p:sp>
      <p:cxnSp>
        <p:nvCxnSpPr>
          <p:cNvPr id="30" name="Straight Arrow Connector 17">
            <a:extLst>
              <a:ext uri="{FF2B5EF4-FFF2-40B4-BE49-F238E27FC236}">
                <a16:creationId xmlns:a16="http://schemas.microsoft.com/office/drawing/2014/main" id="{DB8D8C2F-370E-4DC5-A366-E5051A379B8E}"/>
              </a:ext>
            </a:extLst>
          </p:cNvPr>
          <p:cNvCxnSpPr>
            <a:cxnSpLocks/>
          </p:cNvCxnSpPr>
          <p:nvPr/>
        </p:nvCxnSpPr>
        <p:spPr>
          <a:xfrm>
            <a:off x="3260785" y="3106885"/>
            <a:ext cx="187580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17">
            <a:extLst>
              <a:ext uri="{FF2B5EF4-FFF2-40B4-BE49-F238E27FC236}">
                <a16:creationId xmlns:a16="http://schemas.microsoft.com/office/drawing/2014/main" id="{88730100-D05F-4C15-9DF7-BB3B91AE18A9}"/>
              </a:ext>
            </a:extLst>
          </p:cNvPr>
          <p:cNvCxnSpPr>
            <a:cxnSpLocks/>
          </p:cNvCxnSpPr>
          <p:nvPr/>
        </p:nvCxnSpPr>
        <p:spPr>
          <a:xfrm>
            <a:off x="7055409" y="3106885"/>
            <a:ext cx="184705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4" name="그룹 33">
            <a:extLst>
              <a:ext uri="{FF2B5EF4-FFF2-40B4-BE49-F238E27FC236}">
                <a16:creationId xmlns:a16="http://schemas.microsoft.com/office/drawing/2014/main" id="{C00BC0DC-C454-4EFE-9398-51B425BBE8FB}"/>
              </a:ext>
            </a:extLst>
          </p:cNvPr>
          <p:cNvGrpSpPr/>
          <p:nvPr/>
        </p:nvGrpSpPr>
        <p:grpSpPr>
          <a:xfrm>
            <a:off x="1577838" y="2289927"/>
            <a:ext cx="1344958" cy="1729445"/>
            <a:chOff x="10193509" y="3217413"/>
            <a:chExt cx="1344958" cy="1729445"/>
          </a:xfrm>
        </p:grpSpPr>
        <p:sp>
          <p:nvSpPr>
            <p:cNvPr id="35" name="TextBox 34">
              <a:extLst>
                <a:ext uri="{FF2B5EF4-FFF2-40B4-BE49-F238E27FC236}">
                  <a16:creationId xmlns:a16="http://schemas.microsoft.com/office/drawing/2014/main" id="{FAACDD41-A15E-4C78-8F0E-5739836569F4}"/>
                </a:ext>
              </a:extLst>
            </p:cNvPr>
            <p:cNvSpPr txBox="1"/>
            <p:nvPr/>
          </p:nvSpPr>
          <p:spPr>
            <a:xfrm>
              <a:off x="10400155" y="3217413"/>
              <a:ext cx="930351" cy="707886"/>
            </a:xfrm>
            <a:prstGeom prst="rect">
              <a:avLst/>
            </a:prstGeom>
            <a:noFill/>
          </p:spPr>
          <p:txBody>
            <a:bodyPr wrap="square" rtlCol="0">
              <a:spAutoFit/>
            </a:bodyPr>
            <a:lstStyle/>
            <a:p>
              <a:pPr algn="ctr"/>
              <a:r>
                <a:rPr lang="en-US" altLang="ko-KR" sz="4000" b="1" i="1" dirty="0">
                  <a:cs typeface="Arial" panose="020B0604020202020204" pitchFamily="34" charset="0"/>
                </a:rPr>
                <a:t>M</a:t>
              </a:r>
              <a:r>
                <a:rPr lang="en-US" altLang="ko-KR" sz="4000" b="1" i="1" baseline="-25000" dirty="0">
                  <a:cs typeface="Arial" panose="020B0604020202020204" pitchFamily="34" charset="0"/>
                </a:rPr>
                <a:t>1</a:t>
              </a:r>
              <a:endParaRPr lang="ko-KR" altLang="en-US" sz="4000" b="1" i="1" baseline="-25000" dirty="0">
                <a:cs typeface="Arial" panose="020B0604020202020204" pitchFamily="34" charset="0"/>
              </a:endParaRPr>
            </a:p>
          </p:txBody>
        </p:sp>
        <p:sp>
          <p:nvSpPr>
            <p:cNvPr id="36" name="TextBox 35">
              <a:extLst>
                <a:ext uri="{FF2B5EF4-FFF2-40B4-BE49-F238E27FC236}">
                  <a16:creationId xmlns:a16="http://schemas.microsoft.com/office/drawing/2014/main" id="{798CDA9A-58F8-48BE-9449-F04F080E49AD}"/>
                </a:ext>
              </a:extLst>
            </p:cNvPr>
            <p:cNvSpPr txBox="1"/>
            <p:nvPr/>
          </p:nvSpPr>
          <p:spPr>
            <a:xfrm>
              <a:off x="10400155" y="4238972"/>
              <a:ext cx="1138312" cy="707886"/>
            </a:xfrm>
            <a:prstGeom prst="rect">
              <a:avLst/>
            </a:prstGeom>
            <a:noFill/>
          </p:spPr>
          <p:txBody>
            <a:bodyPr wrap="square" rtlCol="0">
              <a:spAutoFit/>
            </a:bodyPr>
            <a:lstStyle/>
            <a:p>
              <a:pPr algn="ctr"/>
              <a:r>
                <a:rPr lang="en-US" altLang="ko-KR" sz="4000" b="1" i="1" dirty="0" err="1">
                  <a:cs typeface="Arial" panose="020B0604020202020204" pitchFamily="34" charset="0"/>
                </a:rPr>
                <a:t>M</a:t>
              </a:r>
              <a:r>
                <a:rPr lang="en-US" altLang="ko-KR" sz="4000" b="1" i="1" baseline="-25000" dirty="0" err="1">
                  <a:cs typeface="Arial" panose="020B0604020202020204" pitchFamily="34" charset="0"/>
                </a:rPr>
                <a:t>LoS</a:t>
              </a:r>
              <a:endParaRPr lang="ko-KR" altLang="en-US" sz="4000" b="1" i="1" baseline="-25000" dirty="0">
                <a:cs typeface="Arial" panose="020B0604020202020204" pitchFamily="34" charset="0"/>
              </a:endParaRPr>
            </a:p>
          </p:txBody>
        </p:sp>
        <p:cxnSp>
          <p:nvCxnSpPr>
            <p:cNvPr id="37" name="Straight Connector 35">
              <a:extLst>
                <a:ext uri="{FF2B5EF4-FFF2-40B4-BE49-F238E27FC236}">
                  <a16:creationId xmlns:a16="http://schemas.microsoft.com/office/drawing/2014/main" id="{9CD53FF2-B39E-4596-AC96-C076CDA891E0}"/>
                </a:ext>
              </a:extLst>
            </p:cNvPr>
            <p:cNvCxnSpPr>
              <a:cxnSpLocks/>
            </p:cNvCxnSpPr>
            <p:nvPr/>
          </p:nvCxnSpPr>
          <p:spPr>
            <a:xfrm>
              <a:off x="10193509" y="4038600"/>
              <a:ext cx="11383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그룹 46">
            <a:extLst>
              <a:ext uri="{FF2B5EF4-FFF2-40B4-BE49-F238E27FC236}">
                <a16:creationId xmlns:a16="http://schemas.microsoft.com/office/drawing/2014/main" id="{01BD0CD1-FD31-4C8E-A3DA-8C7DEE4C59FB}"/>
              </a:ext>
            </a:extLst>
          </p:cNvPr>
          <p:cNvGrpSpPr/>
          <p:nvPr/>
        </p:nvGrpSpPr>
        <p:grpSpPr>
          <a:xfrm>
            <a:off x="9347627" y="2289927"/>
            <a:ext cx="1344958" cy="1729445"/>
            <a:chOff x="10193509" y="3217413"/>
            <a:chExt cx="1344958" cy="1729445"/>
          </a:xfrm>
        </p:grpSpPr>
        <p:sp>
          <p:nvSpPr>
            <p:cNvPr id="48" name="TextBox 47">
              <a:extLst>
                <a:ext uri="{FF2B5EF4-FFF2-40B4-BE49-F238E27FC236}">
                  <a16:creationId xmlns:a16="http://schemas.microsoft.com/office/drawing/2014/main" id="{EA464202-A1DF-40BA-82BF-DDB4493AA7A2}"/>
                </a:ext>
              </a:extLst>
            </p:cNvPr>
            <p:cNvSpPr txBox="1"/>
            <p:nvPr/>
          </p:nvSpPr>
          <p:spPr>
            <a:xfrm>
              <a:off x="10401470" y="3217413"/>
              <a:ext cx="930351" cy="707886"/>
            </a:xfrm>
            <a:prstGeom prst="rect">
              <a:avLst/>
            </a:prstGeom>
            <a:noFill/>
          </p:spPr>
          <p:txBody>
            <a:bodyPr wrap="square" rtlCol="0">
              <a:spAutoFit/>
            </a:bodyPr>
            <a:lstStyle/>
            <a:p>
              <a:pPr algn="ctr"/>
              <a:r>
                <a:rPr lang="en-US" altLang="ko-KR" sz="4000" b="1" i="1" dirty="0">
                  <a:cs typeface="Arial" panose="020B0604020202020204" pitchFamily="34" charset="0"/>
                </a:rPr>
                <a:t>M</a:t>
              </a:r>
              <a:r>
                <a:rPr lang="en-US" altLang="ko-KR" sz="4000" b="1" i="1" baseline="-25000" dirty="0">
                  <a:cs typeface="Arial" panose="020B0604020202020204" pitchFamily="34" charset="0"/>
                </a:rPr>
                <a:t>1</a:t>
              </a:r>
              <a:r>
                <a:rPr lang="en-US" altLang="ko-KR" sz="4000" b="1" i="1" dirty="0">
                  <a:cs typeface="Arial" panose="020B0604020202020204" pitchFamily="34" charset="0"/>
                </a:rPr>
                <a:t>’</a:t>
              </a:r>
              <a:endParaRPr lang="ko-KR" altLang="en-US" sz="4000" b="1" i="1" dirty="0">
                <a:cs typeface="Arial" panose="020B0604020202020204" pitchFamily="34" charset="0"/>
              </a:endParaRPr>
            </a:p>
          </p:txBody>
        </p:sp>
        <p:sp>
          <p:nvSpPr>
            <p:cNvPr id="49" name="TextBox 48">
              <a:extLst>
                <a:ext uri="{FF2B5EF4-FFF2-40B4-BE49-F238E27FC236}">
                  <a16:creationId xmlns:a16="http://schemas.microsoft.com/office/drawing/2014/main" id="{CD3F5DD8-4B31-48DC-A982-DE632028E7BB}"/>
                </a:ext>
              </a:extLst>
            </p:cNvPr>
            <p:cNvSpPr txBox="1"/>
            <p:nvPr/>
          </p:nvSpPr>
          <p:spPr>
            <a:xfrm>
              <a:off x="10400155" y="4238972"/>
              <a:ext cx="1138312" cy="707886"/>
            </a:xfrm>
            <a:prstGeom prst="rect">
              <a:avLst/>
            </a:prstGeom>
            <a:noFill/>
          </p:spPr>
          <p:txBody>
            <a:bodyPr wrap="square" rtlCol="0">
              <a:spAutoFit/>
            </a:bodyPr>
            <a:lstStyle/>
            <a:p>
              <a:pPr algn="ctr"/>
              <a:r>
                <a:rPr lang="en-US" altLang="ko-KR" sz="4000" b="1" i="1" dirty="0" err="1">
                  <a:cs typeface="Arial" panose="020B0604020202020204" pitchFamily="34" charset="0"/>
                </a:rPr>
                <a:t>M</a:t>
              </a:r>
              <a:r>
                <a:rPr lang="en-US" altLang="ko-KR" sz="4000" b="1" i="1" baseline="-25000" dirty="0" err="1">
                  <a:cs typeface="Arial" panose="020B0604020202020204" pitchFamily="34" charset="0"/>
                </a:rPr>
                <a:t>LoS</a:t>
              </a:r>
              <a:endParaRPr lang="ko-KR" altLang="en-US" sz="4000" b="1" i="1" baseline="-25000" dirty="0">
                <a:cs typeface="Arial" panose="020B0604020202020204" pitchFamily="34" charset="0"/>
              </a:endParaRPr>
            </a:p>
          </p:txBody>
        </p:sp>
        <p:cxnSp>
          <p:nvCxnSpPr>
            <p:cNvPr id="50" name="Straight Connector 35">
              <a:extLst>
                <a:ext uri="{FF2B5EF4-FFF2-40B4-BE49-F238E27FC236}">
                  <a16:creationId xmlns:a16="http://schemas.microsoft.com/office/drawing/2014/main" id="{013BF306-8EBB-4AA7-9AE6-FB9A63D53A13}"/>
                </a:ext>
              </a:extLst>
            </p:cNvPr>
            <p:cNvCxnSpPr>
              <a:cxnSpLocks/>
            </p:cNvCxnSpPr>
            <p:nvPr/>
          </p:nvCxnSpPr>
          <p:spPr>
            <a:xfrm>
              <a:off x="10193509" y="4038600"/>
              <a:ext cx="11383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D8DA7548-7076-7D46-A734-5B4156652BD9}"/>
              </a:ext>
            </a:extLst>
          </p:cNvPr>
          <p:cNvSpPr txBox="1"/>
          <p:nvPr/>
        </p:nvSpPr>
        <p:spPr>
          <a:xfrm>
            <a:off x="269093" y="4492116"/>
            <a:ext cx="3755802" cy="954107"/>
          </a:xfrm>
          <a:prstGeom prst="rect">
            <a:avLst/>
          </a:prstGeom>
          <a:noFill/>
        </p:spPr>
        <p:txBody>
          <a:bodyPr wrap="square" rtlCol="0">
            <a:spAutoFit/>
          </a:bodyPr>
          <a:lstStyle/>
          <a:p>
            <a:pPr algn="ctr"/>
            <a:r>
              <a:rPr lang="en-US" altLang="ko-KR" sz="2800" dirty="0">
                <a:cs typeface="Arial" panose="020B0604020202020204" pitchFamily="34" charset="0"/>
              </a:rPr>
              <a:t>Measured real-world Environments</a:t>
            </a:r>
            <a:endParaRPr lang="ko-KR" altLang="en-US" sz="2800" dirty="0">
              <a:cs typeface="Arial" panose="020B0604020202020204" pitchFamily="34" charset="0"/>
            </a:endParaRPr>
          </a:p>
        </p:txBody>
      </p:sp>
      <p:sp>
        <p:nvSpPr>
          <p:cNvPr id="27" name="TextBox 26">
            <a:extLst>
              <a:ext uri="{FF2B5EF4-FFF2-40B4-BE49-F238E27FC236}">
                <a16:creationId xmlns:a16="http://schemas.microsoft.com/office/drawing/2014/main" id="{DF5F4E96-F130-4E71-A406-A40313A300C1}"/>
              </a:ext>
            </a:extLst>
          </p:cNvPr>
          <p:cNvSpPr txBox="1"/>
          <p:nvPr/>
        </p:nvSpPr>
        <p:spPr>
          <a:xfrm>
            <a:off x="8348027" y="4492116"/>
            <a:ext cx="3755802" cy="954107"/>
          </a:xfrm>
          <a:prstGeom prst="rect">
            <a:avLst/>
          </a:prstGeom>
          <a:noFill/>
        </p:spPr>
        <p:txBody>
          <a:bodyPr wrap="square" rtlCol="0">
            <a:spAutoFit/>
          </a:bodyPr>
          <a:lstStyle/>
          <a:p>
            <a:pPr algn="ctr"/>
            <a:r>
              <a:rPr lang="en-US" altLang="ko-KR" sz="2800" dirty="0">
                <a:cs typeface="Arial" panose="020B0604020202020204" pitchFamily="34" charset="0"/>
              </a:rPr>
              <a:t>Unseen Synthetic Environments</a:t>
            </a:r>
            <a:endParaRPr lang="ko-KR" altLang="en-US" sz="2800" dirty="0">
              <a:cs typeface="Arial" panose="020B0604020202020204" pitchFamily="34" charset="0"/>
            </a:endParaRPr>
          </a:p>
        </p:txBody>
      </p:sp>
      <p:sp>
        <p:nvSpPr>
          <p:cNvPr id="23" name="Rectangle 27">
            <a:extLst>
              <a:ext uri="{FF2B5EF4-FFF2-40B4-BE49-F238E27FC236}">
                <a16:creationId xmlns:a16="http://schemas.microsoft.com/office/drawing/2014/main" id="{501EDFB2-1632-4262-BC55-82900C6C2B0E}"/>
              </a:ext>
            </a:extLst>
          </p:cNvPr>
          <p:cNvSpPr/>
          <p:nvPr/>
        </p:nvSpPr>
        <p:spPr>
          <a:xfrm>
            <a:off x="5136591" y="2301342"/>
            <a:ext cx="1918818" cy="161108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Generative model</a:t>
            </a:r>
          </a:p>
        </p:txBody>
      </p:sp>
    </p:spTree>
    <p:extLst>
      <p:ext uri="{BB962C8B-B14F-4D97-AF65-F5344CB8AC3E}">
        <p14:creationId xmlns:p14="http://schemas.microsoft.com/office/powerpoint/2010/main" val="2257464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227EFC5A-096E-4D98-B3DC-861EA833BE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5150" y="429207"/>
            <a:ext cx="10739535" cy="6195527"/>
          </a:xfrm>
        </p:spPr>
      </p:pic>
    </p:spTree>
    <p:extLst>
      <p:ext uri="{BB962C8B-B14F-4D97-AF65-F5344CB8AC3E}">
        <p14:creationId xmlns:p14="http://schemas.microsoft.com/office/powerpoint/2010/main" val="60439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agram&#10;&#10;Description automatically generated">
            <a:extLst>
              <a:ext uri="{FF2B5EF4-FFF2-40B4-BE49-F238E27FC236}">
                <a16:creationId xmlns:a16="http://schemas.microsoft.com/office/drawing/2014/main" id="{9158823B-DC7A-42DD-8B03-7816E3E68D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5747" y="277569"/>
            <a:ext cx="10020506" cy="6302862"/>
          </a:xfrm>
        </p:spPr>
      </p:pic>
      <p:pic>
        <p:nvPicPr>
          <p:cNvPr id="4" name="Content Placeholder 4">
            <a:extLst>
              <a:ext uri="{FF2B5EF4-FFF2-40B4-BE49-F238E27FC236}">
                <a16:creationId xmlns:a16="http://schemas.microsoft.com/office/drawing/2014/main" id="{F46C7496-D806-46DA-82D3-98576F16C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92" y="312018"/>
            <a:ext cx="10608815" cy="6233964"/>
          </a:xfrm>
          <a:prstGeom prst="rect">
            <a:avLst/>
          </a:prstGeom>
        </p:spPr>
      </p:pic>
      <p:pic>
        <p:nvPicPr>
          <p:cNvPr id="6" name="Content Placeholder 4" descr="A picture containing diagram&#10;&#10;Description automatically generated">
            <a:extLst>
              <a:ext uri="{FF2B5EF4-FFF2-40B4-BE49-F238E27FC236}">
                <a16:creationId xmlns:a16="http://schemas.microsoft.com/office/drawing/2014/main" id="{2B7FEBAD-4C09-4A64-8A7A-DB2573E5B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466" y="259603"/>
            <a:ext cx="9905068" cy="6059404"/>
          </a:xfrm>
          <a:prstGeom prst="rect">
            <a:avLst/>
          </a:prstGeom>
        </p:spPr>
      </p:pic>
      <p:pic>
        <p:nvPicPr>
          <p:cNvPr id="7" name="Content Placeholder 4">
            <a:extLst>
              <a:ext uri="{FF2B5EF4-FFF2-40B4-BE49-F238E27FC236}">
                <a16:creationId xmlns:a16="http://schemas.microsoft.com/office/drawing/2014/main" id="{76F53857-3DB6-4FB8-A16C-2AE301DF34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8179" y="352300"/>
            <a:ext cx="9795642" cy="6153399"/>
          </a:xfrm>
          <a:prstGeom prst="rect">
            <a:avLst/>
          </a:prstGeom>
        </p:spPr>
      </p:pic>
    </p:spTree>
    <p:extLst>
      <p:ext uri="{BB962C8B-B14F-4D97-AF65-F5344CB8AC3E}">
        <p14:creationId xmlns:p14="http://schemas.microsoft.com/office/powerpoint/2010/main" val="10178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068391A9-B6AA-4E17-ADAF-28517CE092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6478" y="351139"/>
            <a:ext cx="9819044" cy="5852457"/>
          </a:xfrm>
        </p:spPr>
      </p:pic>
      <p:pic>
        <p:nvPicPr>
          <p:cNvPr id="4" name="Content Placeholder 4" descr="Graphical user interface, diagram, application&#10;&#10;Description automatically generated">
            <a:extLst>
              <a:ext uri="{FF2B5EF4-FFF2-40B4-BE49-F238E27FC236}">
                <a16:creationId xmlns:a16="http://schemas.microsoft.com/office/drawing/2014/main" id="{BB5264C2-CBD3-43DE-AF43-F09CE752B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374" y="407250"/>
            <a:ext cx="9561251" cy="6043500"/>
          </a:xfrm>
          <a:prstGeom prst="rect">
            <a:avLst/>
          </a:prstGeom>
        </p:spPr>
      </p:pic>
      <p:pic>
        <p:nvPicPr>
          <p:cNvPr id="6" name="Content Placeholder 4" descr="Graphical user interface&#10;&#10;Description automatically generated">
            <a:extLst>
              <a:ext uri="{FF2B5EF4-FFF2-40B4-BE49-F238E27FC236}">
                <a16:creationId xmlns:a16="http://schemas.microsoft.com/office/drawing/2014/main" id="{FE599B0C-9854-4422-9E45-A9CA7A6FF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6511" y="608990"/>
            <a:ext cx="9658977" cy="5772160"/>
          </a:xfrm>
          <a:prstGeom prst="rect">
            <a:avLst/>
          </a:prstGeom>
        </p:spPr>
      </p:pic>
    </p:spTree>
    <p:extLst>
      <p:ext uri="{BB962C8B-B14F-4D97-AF65-F5344CB8AC3E}">
        <p14:creationId xmlns:p14="http://schemas.microsoft.com/office/powerpoint/2010/main" val="201534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10;&#10;Description automatically generated">
            <a:extLst>
              <a:ext uri="{FF2B5EF4-FFF2-40B4-BE49-F238E27FC236}">
                <a16:creationId xmlns:a16="http://schemas.microsoft.com/office/drawing/2014/main" id="{5B6C5868-F5F1-4F0D-AEEF-76ECAE541B4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2906" y="394841"/>
            <a:ext cx="8806188" cy="5933044"/>
          </a:xfrm>
        </p:spPr>
      </p:pic>
      <p:pic>
        <p:nvPicPr>
          <p:cNvPr id="4" name="Content Placeholder 4" descr="Diagram, application&#10;&#10;Description automatically generated">
            <a:extLst>
              <a:ext uri="{FF2B5EF4-FFF2-40B4-BE49-F238E27FC236}">
                <a16:creationId xmlns:a16="http://schemas.microsoft.com/office/drawing/2014/main" id="{81CE1909-1873-4502-83C9-7EA9B68DA0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870" y="422163"/>
            <a:ext cx="8762260" cy="5834699"/>
          </a:xfrm>
          <a:prstGeom prst="rect">
            <a:avLst/>
          </a:prstGeom>
        </p:spPr>
      </p:pic>
    </p:spTree>
    <p:extLst>
      <p:ext uri="{BB962C8B-B14F-4D97-AF65-F5344CB8AC3E}">
        <p14:creationId xmlns:p14="http://schemas.microsoft.com/office/powerpoint/2010/main" val="288606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B8D63384-720F-4C51-A742-9E78A4AAE69D}"/>
              </a:ext>
            </a:extLst>
          </p:cNvPr>
          <p:cNvSpPr txBox="1">
            <a:spLocks/>
          </p:cNvSpPr>
          <p:nvPr/>
        </p:nvSpPr>
        <p:spPr>
          <a:xfrm>
            <a:off x="0" y="294182"/>
            <a:ext cx="11636829" cy="1594852"/>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en-US" altLang="ko-KR" sz="4200" dirty="0"/>
              <a:t>Intended Affect of a Product</a:t>
            </a:r>
          </a:p>
        </p:txBody>
      </p:sp>
      <p:sp>
        <p:nvSpPr>
          <p:cNvPr id="13" name="Rectangle 12">
            <a:extLst>
              <a:ext uri="{FF2B5EF4-FFF2-40B4-BE49-F238E27FC236}">
                <a16:creationId xmlns:a16="http://schemas.microsoft.com/office/drawing/2014/main" id="{3F022ABD-F019-E849-82D6-39E53D92B4F7}"/>
              </a:ext>
            </a:extLst>
          </p:cNvPr>
          <p:cNvSpPr/>
          <p:nvPr/>
        </p:nvSpPr>
        <p:spPr>
          <a:xfrm>
            <a:off x="3755685" y="1455923"/>
            <a:ext cx="63280" cy="5267606"/>
          </a:xfrm>
          <a:prstGeom prst="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15" name="Group 14">
            <a:extLst>
              <a:ext uri="{FF2B5EF4-FFF2-40B4-BE49-F238E27FC236}">
                <a16:creationId xmlns:a16="http://schemas.microsoft.com/office/drawing/2014/main" id="{8ACE0FB5-E5BD-A948-9E2E-A66089910106}"/>
              </a:ext>
            </a:extLst>
          </p:cNvPr>
          <p:cNvGrpSpPr/>
          <p:nvPr/>
        </p:nvGrpSpPr>
        <p:grpSpPr>
          <a:xfrm>
            <a:off x="307189" y="1455923"/>
            <a:ext cx="3047784" cy="2230904"/>
            <a:chOff x="598585" y="1455923"/>
            <a:chExt cx="2756388" cy="1915773"/>
          </a:xfrm>
        </p:grpSpPr>
        <p:pic>
          <p:nvPicPr>
            <p:cNvPr id="8" name="Picture 7">
              <a:extLst>
                <a:ext uri="{FF2B5EF4-FFF2-40B4-BE49-F238E27FC236}">
                  <a16:creationId xmlns:a16="http://schemas.microsoft.com/office/drawing/2014/main" id="{BC58D92B-75B4-5844-866C-C54030E9B14C}"/>
                </a:ext>
              </a:extLst>
            </p:cNvPr>
            <p:cNvPicPr>
              <a:picLocks noChangeAspect="1"/>
            </p:cNvPicPr>
            <p:nvPr/>
          </p:nvPicPr>
          <p:blipFill>
            <a:blip r:embed="rId3"/>
            <a:stretch>
              <a:fillRect/>
            </a:stretch>
          </p:blipFill>
          <p:spPr>
            <a:xfrm>
              <a:off x="598585" y="1825255"/>
              <a:ext cx="2756388" cy="1546441"/>
            </a:xfrm>
            <a:prstGeom prst="rect">
              <a:avLst/>
            </a:prstGeom>
          </p:spPr>
        </p:pic>
        <p:sp>
          <p:nvSpPr>
            <p:cNvPr id="14" name="TextBox 13">
              <a:extLst>
                <a:ext uri="{FF2B5EF4-FFF2-40B4-BE49-F238E27FC236}">
                  <a16:creationId xmlns:a16="http://schemas.microsoft.com/office/drawing/2014/main" id="{F8969B4C-36C1-4F4D-B1EE-E4E881275F27}"/>
                </a:ext>
              </a:extLst>
            </p:cNvPr>
            <p:cNvSpPr txBox="1"/>
            <p:nvPr/>
          </p:nvSpPr>
          <p:spPr>
            <a:xfrm>
              <a:off x="1534350" y="1455923"/>
              <a:ext cx="884858" cy="369332"/>
            </a:xfrm>
            <a:prstGeom prst="rect">
              <a:avLst/>
            </a:prstGeom>
            <a:noFill/>
          </p:spPr>
          <p:txBody>
            <a:bodyPr wrap="none" rtlCol="0">
              <a:spAutoFit/>
            </a:bodyPr>
            <a:lstStyle/>
            <a:p>
              <a:r>
                <a:rPr lang="en-US" dirty="0"/>
                <a:t>Alcohol</a:t>
              </a:r>
            </a:p>
          </p:txBody>
        </p:sp>
      </p:grpSp>
      <p:pic>
        <p:nvPicPr>
          <p:cNvPr id="16" name="Picture 15">
            <a:extLst>
              <a:ext uri="{FF2B5EF4-FFF2-40B4-BE49-F238E27FC236}">
                <a16:creationId xmlns:a16="http://schemas.microsoft.com/office/drawing/2014/main" id="{3A2DF949-9EEC-A74B-BCB9-9737382237B8}"/>
              </a:ext>
            </a:extLst>
          </p:cNvPr>
          <p:cNvPicPr>
            <a:picLocks noChangeAspect="1"/>
          </p:cNvPicPr>
          <p:nvPr/>
        </p:nvPicPr>
        <p:blipFill>
          <a:blip r:embed="rId4"/>
          <a:stretch>
            <a:fillRect/>
          </a:stretch>
        </p:blipFill>
        <p:spPr>
          <a:xfrm>
            <a:off x="4389664" y="1886007"/>
            <a:ext cx="3534564" cy="1855646"/>
          </a:xfrm>
          <a:prstGeom prst="rect">
            <a:avLst/>
          </a:prstGeom>
        </p:spPr>
      </p:pic>
      <p:sp>
        <p:nvSpPr>
          <p:cNvPr id="17" name="TextBox 16">
            <a:extLst>
              <a:ext uri="{FF2B5EF4-FFF2-40B4-BE49-F238E27FC236}">
                <a16:creationId xmlns:a16="http://schemas.microsoft.com/office/drawing/2014/main" id="{70E47F1D-2418-FD43-B834-39D24214FE54}"/>
              </a:ext>
            </a:extLst>
          </p:cNvPr>
          <p:cNvSpPr txBox="1"/>
          <p:nvPr/>
        </p:nvSpPr>
        <p:spPr>
          <a:xfrm>
            <a:off x="5982877" y="1271257"/>
            <a:ext cx="622286" cy="369332"/>
          </a:xfrm>
          <a:prstGeom prst="rect">
            <a:avLst/>
          </a:prstGeom>
          <a:noFill/>
        </p:spPr>
        <p:txBody>
          <a:bodyPr wrap="none" rtlCol="0">
            <a:spAutoFit/>
          </a:bodyPr>
          <a:lstStyle/>
          <a:p>
            <a:r>
              <a:rPr lang="en-US" b="1" dirty="0"/>
              <a:t>This</a:t>
            </a:r>
            <a:r>
              <a:rPr lang="en-US" dirty="0"/>
              <a:t> </a:t>
            </a:r>
          </a:p>
        </p:txBody>
      </p:sp>
      <p:sp>
        <p:nvSpPr>
          <p:cNvPr id="20" name="TextBox 19">
            <a:extLst>
              <a:ext uri="{FF2B5EF4-FFF2-40B4-BE49-F238E27FC236}">
                <a16:creationId xmlns:a16="http://schemas.microsoft.com/office/drawing/2014/main" id="{411CA725-930A-3E4A-A6A0-878CD12991FC}"/>
              </a:ext>
            </a:extLst>
          </p:cNvPr>
          <p:cNvSpPr txBox="1"/>
          <p:nvPr/>
        </p:nvSpPr>
        <p:spPr>
          <a:xfrm>
            <a:off x="10474202" y="1271257"/>
            <a:ext cx="1031051" cy="369332"/>
          </a:xfrm>
          <a:prstGeom prst="rect">
            <a:avLst/>
          </a:prstGeom>
          <a:noFill/>
        </p:spPr>
        <p:txBody>
          <a:bodyPr wrap="none" rtlCol="0">
            <a:spAutoFit/>
          </a:bodyPr>
          <a:lstStyle/>
          <a:p>
            <a:r>
              <a:rPr lang="en-US" b="1" dirty="0"/>
              <a:t>Not This</a:t>
            </a:r>
            <a:r>
              <a:rPr lang="en-US" dirty="0"/>
              <a:t> </a:t>
            </a:r>
          </a:p>
        </p:txBody>
      </p:sp>
      <p:sp>
        <p:nvSpPr>
          <p:cNvPr id="21" name="Rectangle 20">
            <a:extLst>
              <a:ext uri="{FF2B5EF4-FFF2-40B4-BE49-F238E27FC236}">
                <a16:creationId xmlns:a16="http://schemas.microsoft.com/office/drawing/2014/main" id="{195AB1A5-1D3A-D94B-A499-FF470F996DFA}"/>
              </a:ext>
            </a:extLst>
          </p:cNvPr>
          <p:cNvSpPr/>
          <p:nvPr/>
        </p:nvSpPr>
        <p:spPr>
          <a:xfrm>
            <a:off x="8769075" y="1455923"/>
            <a:ext cx="63280" cy="5267606"/>
          </a:xfrm>
          <a:prstGeom prst="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9" name="Picture 18">
            <a:extLst>
              <a:ext uri="{FF2B5EF4-FFF2-40B4-BE49-F238E27FC236}">
                <a16:creationId xmlns:a16="http://schemas.microsoft.com/office/drawing/2014/main" id="{8F21EF6A-8085-0F48-972C-2E38937B23C3}"/>
              </a:ext>
            </a:extLst>
          </p:cNvPr>
          <p:cNvPicPr>
            <a:picLocks noChangeAspect="1"/>
          </p:cNvPicPr>
          <p:nvPr/>
        </p:nvPicPr>
        <p:blipFill>
          <a:blip r:embed="rId5"/>
          <a:stretch>
            <a:fillRect/>
          </a:stretch>
        </p:blipFill>
        <p:spPr>
          <a:xfrm>
            <a:off x="8978150" y="4342337"/>
            <a:ext cx="3201458" cy="1800820"/>
          </a:xfrm>
          <a:prstGeom prst="rect">
            <a:avLst/>
          </a:prstGeom>
        </p:spPr>
      </p:pic>
      <p:pic>
        <p:nvPicPr>
          <p:cNvPr id="22" name="Picture 21">
            <a:extLst>
              <a:ext uri="{FF2B5EF4-FFF2-40B4-BE49-F238E27FC236}">
                <a16:creationId xmlns:a16="http://schemas.microsoft.com/office/drawing/2014/main" id="{49AB4525-EA87-E642-AE91-F6A402F1D41B}"/>
              </a:ext>
            </a:extLst>
          </p:cNvPr>
          <p:cNvPicPr>
            <a:picLocks noChangeAspect="1"/>
          </p:cNvPicPr>
          <p:nvPr/>
        </p:nvPicPr>
        <p:blipFill>
          <a:blip r:embed="rId6"/>
          <a:stretch>
            <a:fillRect/>
          </a:stretch>
        </p:blipFill>
        <p:spPr>
          <a:xfrm>
            <a:off x="8904382" y="2232662"/>
            <a:ext cx="3139639" cy="1766047"/>
          </a:xfrm>
          <a:prstGeom prst="rect">
            <a:avLst/>
          </a:prstGeom>
        </p:spPr>
      </p:pic>
      <p:pic>
        <p:nvPicPr>
          <p:cNvPr id="23" name="Picture 22">
            <a:extLst>
              <a:ext uri="{FF2B5EF4-FFF2-40B4-BE49-F238E27FC236}">
                <a16:creationId xmlns:a16="http://schemas.microsoft.com/office/drawing/2014/main" id="{16409099-619B-594A-9EE3-BC937FF90041}"/>
              </a:ext>
            </a:extLst>
          </p:cNvPr>
          <p:cNvPicPr>
            <a:picLocks noChangeAspect="1"/>
          </p:cNvPicPr>
          <p:nvPr/>
        </p:nvPicPr>
        <p:blipFill>
          <a:blip r:embed="rId7"/>
          <a:stretch>
            <a:fillRect/>
          </a:stretch>
        </p:blipFill>
        <p:spPr>
          <a:xfrm>
            <a:off x="4955657" y="4089726"/>
            <a:ext cx="3299012" cy="1855694"/>
          </a:xfrm>
          <a:prstGeom prst="rect">
            <a:avLst/>
          </a:prstGeom>
        </p:spPr>
      </p:pic>
      <p:pic>
        <p:nvPicPr>
          <p:cNvPr id="24" name="Picture 23">
            <a:extLst>
              <a:ext uri="{FF2B5EF4-FFF2-40B4-BE49-F238E27FC236}">
                <a16:creationId xmlns:a16="http://schemas.microsoft.com/office/drawing/2014/main" id="{89DBBE12-995B-594E-89C7-F24B3428637C}"/>
              </a:ext>
            </a:extLst>
          </p:cNvPr>
          <p:cNvPicPr>
            <a:picLocks noChangeAspect="1"/>
          </p:cNvPicPr>
          <p:nvPr/>
        </p:nvPicPr>
        <p:blipFill>
          <a:blip r:embed="rId8"/>
          <a:stretch>
            <a:fillRect/>
          </a:stretch>
        </p:blipFill>
        <p:spPr>
          <a:xfrm>
            <a:off x="465372" y="4265529"/>
            <a:ext cx="3709819" cy="2026246"/>
          </a:xfrm>
          <a:prstGeom prst="rect">
            <a:avLst/>
          </a:prstGeom>
        </p:spPr>
      </p:pic>
    </p:spTree>
    <p:extLst>
      <p:ext uri="{BB962C8B-B14F-4D97-AF65-F5344CB8AC3E}">
        <p14:creationId xmlns:p14="http://schemas.microsoft.com/office/powerpoint/2010/main" val="2769008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95560BE7-6339-4716-96DD-A911644C9B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0734" y="429858"/>
            <a:ext cx="9250532" cy="5998284"/>
          </a:xfrm>
        </p:spPr>
      </p:pic>
      <p:pic>
        <p:nvPicPr>
          <p:cNvPr id="14" name="Picture 13">
            <a:extLst>
              <a:ext uri="{FF2B5EF4-FFF2-40B4-BE49-F238E27FC236}">
                <a16:creationId xmlns:a16="http://schemas.microsoft.com/office/drawing/2014/main" id="{EE996214-3C74-4776-89D5-5D154FF09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470" y="0"/>
            <a:ext cx="11647060" cy="6858000"/>
          </a:xfrm>
          <a:prstGeom prst="rect">
            <a:avLst/>
          </a:prstGeom>
        </p:spPr>
      </p:pic>
      <p:pic>
        <p:nvPicPr>
          <p:cNvPr id="16" name="Picture 15" descr="A picture containing graphical user interface&#10;&#10;Description automatically generated">
            <a:extLst>
              <a:ext uri="{FF2B5EF4-FFF2-40B4-BE49-F238E27FC236}">
                <a16:creationId xmlns:a16="http://schemas.microsoft.com/office/drawing/2014/main" id="{55594891-9097-4F8B-A2AA-55A7393032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872" y="0"/>
            <a:ext cx="10724255" cy="6858000"/>
          </a:xfrm>
          <a:prstGeom prst="rect">
            <a:avLst/>
          </a:prstGeom>
        </p:spPr>
      </p:pic>
      <p:pic>
        <p:nvPicPr>
          <p:cNvPr id="18" name="Picture 17" descr="Timeline&#10;&#10;Description automatically generated">
            <a:extLst>
              <a:ext uri="{FF2B5EF4-FFF2-40B4-BE49-F238E27FC236}">
                <a16:creationId xmlns:a16="http://schemas.microsoft.com/office/drawing/2014/main" id="{6AD51914-E46D-4CE2-8F68-989763ED2E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401" y="0"/>
            <a:ext cx="11647198" cy="6858000"/>
          </a:xfrm>
          <a:prstGeom prst="rect">
            <a:avLst/>
          </a:prstGeom>
        </p:spPr>
      </p:pic>
      <p:pic>
        <p:nvPicPr>
          <p:cNvPr id="22" name="Picture 21" descr="Timeline&#10;&#10;Description automatically generated">
            <a:extLst>
              <a:ext uri="{FF2B5EF4-FFF2-40B4-BE49-F238E27FC236}">
                <a16:creationId xmlns:a16="http://schemas.microsoft.com/office/drawing/2014/main" id="{C715122A-8FCD-4685-B5E8-5DA5BB4D29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308" y="0"/>
            <a:ext cx="11573383" cy="6858000"/>
          </a:xfrm>
          <a:prstGeom prst="rect">
            <a:avLst/>
          </a:prstGeom>
        </p:spPr>
      </p:pic>
    </p:spTree>
    <p:extLst>
      <p:ext uri="{BB962C8B-B14F-4D97-AF65-F5344CB8AC3E}">
        <p14:creationId xmlns:p14="http://schemas.microsoft.com/office/powerpoint/2010/main" val="108788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Graphical user interface&#10;&#10;Description automatically generated">
            <a:extLst>
              <a:ext uri="{FF2B5EF4-FFF2-40B4-BE49-F238E27FC236}">
                <a16:creationId xmlns:a16="http://schemas.microsoft.com/office/drawing/2014/main" id="{D9C822AD-D015-449F-AD3F-C7B052B4CE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2470" y="111967"/>
            <a:ext cx="11247448" cy="6528530"/>
          </a:xfrm>
        </p:spPr>
      </p:pic>
      <p:pic>
        <p:nvPicPr>
          <p:cNvPr id="12" name="Picture 11" descr="Text&#10;&#10;Description automatically generated">
            <a:extLst>
              <a:ext uri="{FF2B5EF4-FFF2-40B4-BE49-F238E27FC236}">
                <a16:creationId xmlns:a16="http://schemas.microsoft.com/office/drawing/2014/main" id="{29E1E9C6-DD76-4331-A424-623C591B8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639" y="4391569"/>
            <a:ext cx="4126375" cy="1493523"/>
          </a:xfrm>
          <a:prstGeom prst="rect">
            <a:avLst/>
          </a:prstGeom>
        </p:spPr>
      </p:pic>
      <p:pic>
        <p:nvPicPr>
          <p:cNvPr id="14" name="Picture 13" descr="Text&#10;&#10;Description automatically generated">
            <a:extLst>
              <a:ext uri="{FF2B5EF4-FFF2-40B4-BE49-F238E27FC236}">
                <a16:creationId xmlns:a16="http://schemas.microsoft.com/office/drawing/2014/main" id="{478B30EE-D6FE-447D-AFD1-B7D02E8CE0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9988" y="4292630"/>
            <a:ext cx="4456271" cy="1592462"/>
          </a:xfrm>
          <a:prstGeom prst="rect">
            <a:avLst/>
          </a:prstGeom>
        </p:spPr>
      </p:pic>
    </p:spTree>
    <p:extLst>
      <p:ext uri="{BB962C8B-B14F-4D97-AF65-F5344CB8AC3E}">
        <p14:creationId xmlns:p14="http://schemas.microsoft.com/office/powerpoint/2010/main" val="157257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indoor, different, shelf&#10;&#10;Description automatically generated">
            <a:extLst>
              <a:ext uri="{FF2B5EF4-FFF2-40B4-BE49-F238E27FC236}">
                <a16:creationId xmlns:a16="http://schemas.microsoft.com/office/drawing/2014/main" id="{002015D6-1C73-4358-96B5-D8E66E198F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9406" y="227188"/>
            <a:ext cx="9658905" cy="5949776"/>
          </a:xfrm>
        </p:spPr>
      </p:pic>
    </p:spTree>
    <p:extLst>
      <p:ext uri="{BB962C8B-B14F-4D97-AF65-F5344CB8AC3E}">
        <p14:creationId xmlns:p14="http://schemas.microsoft.com/office/powerpoint/2010/main" val="2853343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0A7C9788-4774-4327-BA4D-C1A1214AE9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65943" y="554905"/>
            <a:ext cx="8747563" cy="5622058"/>
          </a:xfrm>
        </p:spPr>
      </p:pic>
      <p:pic>
        <p:nvPicPr>
          <p:cNvPr id="4" name="Content Placeholder 4" descr="A picture containing diagram&#10;&#10;Description automatically generated">
            <a:extLst>
              <a:ext uri="{FF2B5EF4-FFF2-40B4-BE49-F238E27FC236}">
                <a16:creationId xmlns:a16="http://schemas.microsoft.com/office/drawing/2014/main" id="{C813965B-6B72-4FF1-BDCB-8FF55DDAC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541" y="494060"/>
            <a:ext cx="9476917" cy="5869880"/>
          </a:xfrm>
          <a:prstGeom prst="rect">
            <a:avLst/>
          </a:prstGeom>
        </p:spPr>
      </p:pic>
      <p:pic>
        <p:nvPicPr>
          <p:cNvPr id="6" name="Content Placeholder 4" descr="Chart, bar chart&#10;&#10;Description automatically generated">
            <a:extLst>
              <a:ext uri="{FF2B5EF4-FFF2-40B4-BE49-F238E27FC236}">
                <a16:creationId xmlns:a16="http://schemas.microsoft.com/office/drawing/2014/main" id="{BF6B9D0F-18CA-42A2-80A9-13357B7A97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577" y="408284"/>
            <a:ext cx="9880846" cy="6041432"/>
          </a:xfrm>
          <a:prstGeom prst="rect">
            <a:avLst/>
          </a:prstGeom>
        </p:spPr>
      </p:pic>
      <p:pic>
        <p:nvPicPr>
          <p:cNvPr id="7" name="Content Placeholder 4" descr="Chart, bar chart&#10;&#10;Description automatically generated">
            <a:extLst>
              <a:ext uri="{FF2B5EF4-FFF2-40B4-BE49-F238E27FC236}">
                <a16:creationId xmlns:a16="http://schemas.microsoft.com/office/drawing/2014/main" id="{B7C928A9-EF98-4D2B-9983-122CE7555C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5117" y="427748"/>
            <a:ext cx="9509928" cy="5749216"/>
          </a:xfrm>
          <a:prstGeom prst="rect">
            <a:avLst/>
          </a:prstGeom>
        </p:spPr>
      </p:pic>
    </p:spTree>
    <p:extLst>
      <p:ext uri="{BB962C8B-B14F-4D97-AF65-F5344CB8AC3E}">
        <p14:creationId xmlns:p14="http://schemas.microsoft.com/office/powerpoint/2010/main" val="102929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electronics, screenshot&#10;&#10;Description automatically generated">
            <a:extLst>
              <a:ext uri="{FF2B5EF4-FFF2-40B4-BE49-F238E27FC236}">
                <a16:creationId xmlns:a16="http://schemas.microsoft.com/office/drawing/2014/main" id="{E7745891-EFAA-47D5-827D-975D38030B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8085" y="470644"/>
            <a:ext cx="8575829" cy="5916711"/>
          </a:xfrm>
        </p:spPr>
      </p:pic>
    </p:spTree>
    <p:extLst>
      <p:ext uri="{BB962C8B-B14F-4D97-AF65-F5344CB8AC3E}">
        <p14:creationId xmlns:p14="http://schemas.microsoft.com/office/powerpoint/2010/main" val="35692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C6A0437-E059-4DE5-9202-B96816E3F5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6913" y="226676"/>
            <a:ext cx="8478174" cy="6110085"/>
          </a:xfrm>
        </p:spPr>
      </p:pic>
      <p:pic>
        <p:nvPicPr>
          <p:cNvPr id="4" name="Content Placeholder 4" descr="Graphical user interface, application&#10;&#10;Description automatically generated">
            <a:extLst>
              <a:ext uri="{FF2B5EF4-FFF2-40B4-BE49-F238E27FC236}">
                <a16:creationId xmlns:a16="http://schemas.microsoft.com/office/drawing/2014/main" id="{9A8E6CF5-972B-458A-B88D-EEC20483F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8489" y="459951"/>
            <a:ext cx="9215022" cy="5938098"/>
          </a:xfrm>
          <a:prstGeom prst="rect">
            <a:avLst/>
          </a:prstGeom>
        </p:spPr>
      </p:pic>
      <p:pic>
        <p:nvPicPr>
          <p:cNvPr id="6" name="Content Placeholder 4" descr="Graphical user interface, text&#10;&#10;Description automatically generated">
            <a:extLst>
              <a:ext uri="{FF2B5EF4-FFF2-40B4-BE49-F238E27FC236}">
                <a16:creationId xmlns:a16="http://schemas.microsoft.com/office/drawing/2014/main" id="{5FB1DD45-81DF-4EC6-9AA7-6FE8D30DC9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8489" y="111530"/>
            <a:ext cx="9215022" cy="6367274"/>
          </a:xfrm>
          <a:prstGeom prst="rect">
            <a:avLst/>
          </a:prstGeom>
        </p:spPr>
      </p:pic>
      <p:pic>
        <p:nvPicPr>
          <p:cNvPr id="7" name="Content Placeholder 4" descr="Text&#10;&#10;Description automatically generated">
            <a:extLst>
              <a:ext uri="{FF2B5EF4-FFF2-40B4-BE49-F238E27FC236}">
                <a16:creationId xmlns:a16="http://schemas.microsoft.com/office/drawing/2014/main" id="{D14B51B8-91E5-4947-9803-1D23C90D42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1857" y="334977"/>
            <a:ext cx="9268286" cy="6188046"/>
          </a:xfrm>
          <a:prstGeom prst="rect">
            <a:avLst/>
          </a:prstGeom>
        </p:spPr>
      </p:pic>
    </p:spTree>
    <p:extLst>
      <p:ext uri="{BB962C8B-B14F-4D97-AF65-F5344CB8AC3E}">
        <p14:creationId xmlns:p14="http://schemas.microsoft.com/office/powerpoint/2010/main" val="237141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C8221EA5-98BB-4A76-B89B-10A51D1331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2942" y="474144"/>
            <a:ext cx="9461182" cy="5702819"/>
          </a:xfrm>
        </p:spPr>
      </p:pic>
    </p:spTree>
    <p:extLst>
      <p:ext uri="{BB962C8B-B14F-4D97-AF65-F5344CB8AC3E}">
        <p14:creationId xmlns:p14="http://schemas.microsoft.com/office/powerpoint/2010/main" val="111997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B613-91DA-483D-A896-405A3BBB0A80}"/>
              </a:ext>
            </a:extLst>
          </p:cNvPr>
          <p:cNvSpPr>
            <a:spLocks noGrp="1"/>
          </p:cNvSpPr>
          <p:nvPr>
            <p:ph type="title"/>
          </p:nvPr>
        </p:nvSpPr>
        <p:spPr/>
        <p:txBody>
          <a:bodyPr/>
          <a:lstStyle/>
          <a:p>
            <a:r>
              <a:rPr lang="en-IN" dirty="0"/>
              <a:t>Our Insights </a:t>
            </a:r>
          </a:p>
        </p:txBody>
      </p:sp>
      <p:sp>
        <p:nvSpPr>
          <p:cNvPr id="3" name="Content Placeholder 2">
            <a:extLst>
              <a:ext uri="{FF2B5EF4-FFF2-40B4-BE49-F238E27FC236}">
                <a16:creationId xmlns:a16="http://schemas.microsoft.com/office/drawing/2014/main" id="{CF12E485-E3EB-4E8C-9164-BA1EAD1AB5A6}"/>
              </a:ext>
            </a:extLst>
          </p:cNvPr>
          <p:cNvSpPr>
            <a:spLocks noGrp="1"/>
          </p:cNvSpPr>
          <p:nvPr>
            <p:ph idx="1"/>
          </p:nvPr>
        </p:nvSpPr>
        <p:spPr/>
        <p:txBody>
          <a:bodyPr/>
          <a:lstStyle/>
          <a:p>
            <a:r>
              <a:rPr lang="en-IN" dirty="0"/>
              <a:t>Form factor of the hardware is large.</a:t>
            </a:r>
          </a:p>
          <a:p>
            <a:endParaRPr lang="en-IN" dirty="0"/>
          </a:p>
          <a:p>
            <a:endParaRPr lang="en-IN" dirty="0"/>
          </a:p>
          <a:p>
            <a:r>
              <a:rPr lang="en-IN" dirty="0"/>
              <a:t>Measurement of latent dielectric constant</a:t>
            </a:r>
          </a:p>
          <a:p>
            <a:endParaRPr lang="en-IN" dirty="0"/>
          </a:p>
          <a:p>
            <a:endParaRPr lang="en-IN" dirty="0"/>
          </a:p>
          <a:p>
            <a:r>
              <a:rPr lang="en-IN" dirty="0"/>
              <a:t>Limited to certain packaging material of the container.</a:t>
            </a:r>
          </a:p>
        </p:txBody>
      </p:sp>
    </p:spTree>
    <p:extLst>
      <p:ext uri="{BB962C8B-B14F-4D97-AF65-F5344CB8AC3E}">
        <p14:creationId xmlns:p14="http://schemas.microsoft.com/office/powerpoint/2010/main" val="624706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B862-9266-934B-8DF8-7DD3AC7DC476}"/>
              </a:ext>
            </a:extLst>
          </p:cNvPr>
          <p:cNvSpPr>
            <a:spLocks noGrp="1"/>
          </p:cNvSpPr>
          <p:nvPr>
            <p:ph type="ctrTitle"/>
          </p:nvPr>
        </p:nvSpPr>
        <p:spPr/>
        <p:txBody>
          <a:bodyPr/>
          <a:lstStyle/>
          <a:p>
            <a:r>
              <a:rPr lang="en-US" dirty="0"/>
              <a:t>Thanks</a:t>
            </a:r>
          </a:p>
        </p:txBody>
      </p:sp>
      <p:sp>
        <p:nvSpPr>
          <p:cNvPr id="4" name="Subtitle 3">
            <a:extLst>
              <a:ext uri="{FF2B5EF4-FFF2-40B4-BE49-F238E27FC236}">
                <a16:creationId xmlns:a16="http://schemas.microsoft.com/office/drawing/2014/main" id="{F1E75278-4168-FB44-9065-DF9F3FDFF8A7}"/>
              </a:ext>
            </a:extLst>
          </p:cNvPr>
          <p:cNvSpPr>
            <a:spLocks noGrp="1"/>
          </p:cNvSpPr>
          <p:nvPr>
            <p:ph type="subTitle" idx="1"/>
          </p:nvPr>
        </p:nvSpPr>
        <p:spPr/>
        <p:txBody>
          <a:bodyPr/>
          <a:lstStyle/>
          <a:p>
            <a:r>
              <a:rPr lang="en-US" dirty="0"/>
              <a:t>Any Questions? </a:t>
            </a:r>
          </a:p>
        </p:txBody>
      </p:sp>
    </p:spTree>
    <p:extLst>
      <p:ext uri="{BB962C8B-B14F-4D97-AF65-F5344CB8AC3E}">
        <p14:creationId xmlns:p14="http://schemas.microsoft.com/office/powerpoint/2010/main" val="3251492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78316-AEE5-C340-8C7F-3FEFCFE0FC09}"/>
              </a:ext>
            </a:extLst>
          </p:cNvPr>
          <p:cNvSpPr>
            <a:spLocks noGrp="1"/>
          </p:cNvSpPr>
          <p:nvPr>
            <p:ph type="ctrTitle"/>
          </p:nvPr>
        </p:nvSpPr>
        <p:spPr/>
        <p:txBody>
          <a:bodyPr/>
          <a:lstStyle/>
          <a:p>
            <a:r>
              <a:rPr lang="en-US" dirty="0"/>
              <a:t>Extra Slides</a:t>
            </a:r>
          </a:p>
        </p:txBody>
      </p:sp>
      <p:sp>
        <p:nvSpPr>
          <p:cNvPr id="4" name="Subtitle 3">
            <a:extLst>
              <a:ext uri="{FF2B5EF4-FFF2-40B4-BE49-F238E27FC236}">
                <a16:creationId xmlns:a16="http://schemas.microsoft.com/office/drawing/2014/main" id="{4DD0B2B6-F38C-4741-AD76-36011E20EF3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48446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016329" y="0"/>
            <a:ext cx="10515600" cy="960867"/>
          </a:xfrm>
        </p:spPr>
        <p:txBody>
          <a:bodyPr/>
          <a:lstStyle/>
          <a:p>
            <a:pPr algn="ctr"/>
            <a:r>
              <a:rPr lang="en-US" altLang="ko-KR" dirty="0"/>
              <a:t>Impact Gone Wrong Globally</a:t>
            </a:r>
            <a:endParaRPr lang="ko-KR" altLang="en-US" dirty="0"/>
          </a:p>
        </p:txBody>
      </p:sp>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79" y="877740"/>
            <a:ext cx="4952010" cy="5920883"/>
          </a:xfrm>
          <a:prstGeom prst="rect">
            <a:avLst/>
          </a:prstGeom>
        </p:spPr>
      </p:pic>
      <p:pic>
        <p:nvPicPr>
          <p:cNvPr id="8" name="그림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96000" y="4464994"/>
            <a:ext cx="5728418" cy="2126305"/>
          </a:xfrm>
          <a:prstGeom prst="rect">
            <a:avLst/>
          </a:prstGeom>
          <a:ln>
            <a:solidFill>
              <a:schemeClr val="tx1"/>
            </a:solidFill>
          </a:ln>
        </p:spPr>
      </p:pic>
      <p:pic>
        <p:nvPicPr>
          <p:cNvPr id="9" name="그림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82639" y="782737"/>
            <a:ext cx="5766461" cy="3312020"/>
          </a:xfrm>
          <a:prstGeom prst="rect">
            <a:avLst/>
          </a:prstGeom>
        </p:spPr>
      </p:pic>
      <p:grpSp>
        <p:nvGrpSpPr>
          <p:cNvPr id="12" name="그룹 11">
            <a:extLst>
              <a:ext uri="{FF2B5EF4-FFF2-40B4-BE49-F238E27FC236}">
                <a16:creationId xmlns:a16="http://schemas.microsoft.com/office/drawing/2014/main" id="{90F9A6F6-23F9-4236-AB91-F3A8B8B1A4C7}"/>
              </a:ext>
            </a:extLst>
          </p:cNvPr>
          <p:cNvGrpSpPr/>
          <p:nvPr/>
        </p:nvGrpSpPr>
        <p:grpSpPr>
          <a:xfrm>
            <a:off x="283808" y="782737"/>
            <a:ext cx="5027572" cy="5481876"/>
            <a:chOff x="-6154430" y="-569786"/>
            <a:chExt cx="5583028" cy="6087525"/>
          </a:xfrm>
        </p:grpSpPr>
        <p:sp>
          <p:nvSpPr>
            <p:cNvPr id="6" name="직사각형 5">
              <a:extLst>
                <a:ext uri="{FF2B5EF4-FFF2-40B4-BE49-F238E27FC236}">
                  <a16:creationId xmlns:a16="http://schemas.microsoft.com/office/drawing/2014/main" id="{EE976104-2CF2-431D-9956-4ABBF9ACA538}"/>
                </a:ext>
              </a:extLst>
            </p:cNvPr>
            <p:cNvSpPr/>
            <p:nvPr/>
          </p:nvSpPr>
          <p:spPr>
            <a:xfrm>
              <a:off x="-6154430" y="-569786"/>
              <a:ext cx="5583028" cy="608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a:extLst>
                <a:ext uri="{FF2B5EF4-FFF2-40B4-BE49-F238E27FC236}">
                  <a16:creationId xmlns:a16="http://schemas.microsoft.com/office/drawing/2014/main" id="{CCC58228-A05E-46E6-B248-0B1488712D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4430" y="-569786"/>
              <a:ext cx="5583028" cy="1530653"/>
            </a:xfrm>
            <a:prstGeom prst="rect">
              <a:avLst/>
            </a:prstGeom>
          </p:spPr>
        </p:pic>
        <p:pic>
          <p:nvPicPr>
            <p:cNvPr id="4" name="그림 3">
              <a:extLst>
                <a:ext uri="{FF2B5EF4-FFF2-40B4-BE49-F238E27FC236}">
                  <a16:creationId xmlns:a16="http://schemas.microsoft.com/office/drawing/2014/main" id="{BD771337-74E0-4C5F-B43D-3A19C1AC23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180887" y="960867"/>
              <a:ext cx="3399605" cy="4556872"/>
            </a:xfrm>
            <a:prstGeom prst="rect">
              <a:avLst/>
            </a:prstGeom>
          </p:spPr>
        </p:pic>
      </p:grpSp>
    </p:spTree>
    <p:extLst>
      <p:ext uri="{BB962C8B-B14F-4D97-AF65-F5344CB8AC3E}">
        <p14:creationId xmlns:p14="http://schemas.microsoft.com/office/powerpoint/2010/main" val="204025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519A4-17BE-2F46-B5BD-95AFBF87F45F}"/>
              </a:ext>
            </a:extLst>
          </p:cNvPr>
          <p:cNvSpPr>
            <a:spLocks noGrp="1"/>
          </p:cNvSpPr>
          <p:nvPr>
            <p:ph type="title"/>
          </p:nvPr>
        </p:nvSpPr>
        <p:spPr/>
        <p:txBody>
          <a:bodyPr/>
          <a:lstStyle/>
          <a:p>
            <a:r>
              <a:rPr lang="en-US" dirty="0"/>
              <a:t>System Architecture</a:t>
            </a:r>
          </a:p>
        </p:txBody>
      </p:sp>
      <p:pic>
        <p:nvPicPr>
          <p:cNvPr id="10" name="Content Placeholder 9">
            <a:extLst>
              <a:ext uri="{FF2B5EF4-FFF2-40B4-BE49-F238E27FC236}">
                <a16:creationId xmlns:a16="http://schemas.microsoft.com/office/drawing/2014/main" id="{BE95EC41-2B05-CB4D-B38E-8938597C693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3201" y="1395318"/>
            <a:ext cx="5562092" cy="4584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A18A93A2-F9A9-F848-BCD7-08BDCC11E2A8}"/>
              </a:ext>
            </a:extLst>
          </p:cNvPr>
          <p:cNvSpPr txBox="1"/>
          <p:nvPr/>
        </p:nvSpPr>
        <p:spPr>
          <a:xfrm>
            <a:off x="6902824" y="1595717"/>
            <a:ext cx="3127075" cy="1200329"/>
          </a:xfrm>
          <a:prstGeom prst="rect">
            <a:avLst/>
          </a:prstGeom>
          <a:noFill/>
        </p:spPr>
        <p:txBody>
          <a:bodyPr wrap="none" rtlCol="0">
            <a:spAutoFit/>
          </a:bodyPr>
          <a:lstStyle/>
          <a:p>
            <a:pPr marL="457200" indent="-457200">
              <a:buAutoNum type="arabicPeriod"/>
            </a:pPr>
            <a:r>
              <a:rPr lang="en-US" sz="2400" dirty="0"/>
              <a:t>RFID Reader</a:t>
            </a:r>
          </a:p>
          <a:p>
            <a:pPr marL="457200" indent="-457200">
              <a:buAutoNum type="arabicPeriod"/>
            </a:pPr>
            <a:r>
              <a:rPr lang="en-US" sz="2400" dirty="0"/>
              <a:t>Multipath VAE</a:t>
            </a:r>
          </a:p>
          <a:p>
            <a:pPr marL="457200" indent="-457200">
              <a:buAutoNum type="arabicPeriod"/>
            </a:pPr>
            <a:r>
              <a:rPr lang="en-US" sz="2400" dirty="0"/>
              <a:t>Downstream Model</a:t>
            </a:r>
          </a:p>
        </p:txBody>
      </p:sp>
    </p:spTree>
    <p:extLst>
      <p:ext uri="{BB962C8B-B14F-4D97-AF65-F5344CB8AC3E}">
        <p14:creationId xmlns:p14="http://schemas.microsoft.com/office/powerpoint/2010/main" val="1039822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519A4-17BE-2F46-B5BD-95AFBF87F45F}"/>
              </a:ext>
            </a:extLst>
          </p:cNvPr>
          <p:cNvSpPr>
            <a:spLocks noGrp="1"/>
          </p:cNvSpPr>
          <p:nvPr>
            <p:ph type="title"/>
          </p:nvPr>
        </p:nvSpPr>
        <p:spPr/>
        <p:txBody>
          <a:bodyPr/>
          <a:lstStyle/>
          <a:p>
            <a:r>
              <a:rPr lang="en-US" dirty="0"/>
              <a:t>Transfer Learning Model</a:t>
            </a:r>
          </a:p>
        </p:txBody>
      </p:sp>
      <p:pic>
        <p:nvPicPr>
          <p:cNvPr id="10" name="Content Placeholder 9">
            <a:extLst>
              <a:ext uri="{FF2B5EF4-FFF2-40B4-BE49-F238E27FC236}">
                <a16:creationId xmlns:a16="http://schemas.microsoft.com/office/drawing/2014/main" id="{BE95EC41-2B05-CB4D-B38E-8938597C693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8062" y="1592542"/>
            <a:ext cx="4721773" cy="4584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A937B3C6-44CD-8743-A7A4-89E12B467B89}"/>
              </a:ext>
            </a:extLst>
          </p:cNvPr>
          <p:cNvSpPr txBox="1"/>
          <p:nvPr/>
        </p:nvSpPr>
        <p:spPr>
          <a:xfrm>
            <a:off x="6096000" y="1775012"/>
            <a:ext cx="3449534" cy="830997"/>
          </a:xfrm>
          <a:prstGeom prst="rect">
            <a:avLst/>
          </a:prstGeom>
          <a:noFill/>
        </p:spPr>
        <p:txBody>
          <a:bodyPr wrap="none" rtlCol="0">
            <a:spAutoFit/>
          </a:bodyPr>
          <a:lstStyle/>
          <a:p>
            <a:pPr marL="457200" indent="-457200">
              <a:buAutoNum type="arabicPeriod"/>
            </a:pPr>
            <a:r>
              <a:rPr lang="en-US" sz="2400" dirty="0"/>
              <a:t>Shared Layers</a:t>
            </a:r>
          </a:p>
          <a:p>
            <a:pPr marL="457200" indent="-457200">
              <a:buAutoNum type="arabicPeriod"/>
            </a:pPr>
            <a:r>
              <a:rPr lang="en-US" sz="2400" dirty="0"/>
              <a:t>Task specific classifiers</a:t>
            </a:r>
          </a:p>
        </p:txBody>
      </p:sp>
    </p:spTree>
    <p:extLst>
      <p:ext uri="{BB962C8B-B14F-4D97-AF65-F5344CB8AC3E}">
        <p14:creationId xmlns:p14="http://schemas.microsoft.com/office/powerpoint/2010/main" val="2945186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A5A22-A64A-904B-A17C-B9F04241B9D3}"/>
              </a:ext>
            </a:extLst>
          </p:cNvPr>
          <p:cNvSpPr>
            <a:spLocks noGrp="1"/>
          </p:cNvSpPr>
          <p:nvPr>
            <p:ph type="title"/>
          </p:nvPr>
        </p:nvSpPr>
        <p:spPr/>
        <p:txBody>
          <a:bodyPr/>
          <a:lstStyle/>
          <a:p>
            <a:r>
              <a:rPr lang="en-US" dirty="0"/>
              <a:t>RFID - Coupling Techniques</a:t>
            </a:r>
          </a:p>
        </p:txBody>
      </p:sp>
      <p:pic>
        <p:nvPicPr>
          <p:cNvPr id="5" name="Content Placeholder 4">
            <a:extLst>
              <a:ext uri="{FF2B5EF4-FFF2-40B4-BE49-F238E27FC236}">
                <a16:creationId xmlns:a16="http://schemas.microsoft.com/office/drawing/2014/main" id="{EAA70546-1166-EF49-B449-0264179558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2790107"/>
            <a:ext cx="5699228" cy="3108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8703F87F-0475-EC43-8887-0F5B4ABCA2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23" y="2790106"/>
            <a:ext cx="5699230" cy="31086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A44CBD1A-46DF-9E48-93FF-98ABF7B0ECBD}"/>
              </a:ext>
            </a:extLst>
          </p:cNvPr>
          <p:cNvSpPr txBox="1"/>
          <p:nvPr/>
        </p:nvSpPr>
        <p:spPr>
          <a:xfrm>
            <a:off x="1092580" y="2328441"/>
            <a:ext cx="4035272" cy="461665"/>
          </a:xfrm>
          <a:prstGeom prst="rect">
            <a:avLst/>
          </a:prstGeom>
          <a:noFill/>
        </p:spPr>
        <p:txBody>
          <a:bodyPr wrap="none" rtlCol="0">
            <a:spAutoFit/>
          </a:bodyPr>
          <a:lstStyle/>
          <a:p>
            <a:r>
              <a:rPr lang="en-US" sz="2400" dirty="0"/>
              <a:t>Near Field (Inductive Coupling)</a:t>
            </a:r>
          </a:p>
        </p:txBody>
      </p:sp>
      <p:sp>
        <p:nvSpPr>
          <p:cNvPr id="9" name="TextBox 8">
            <a:extLst>
              <a:ext uri="{FF2B5EF4-FFF2-40B4-BE49-F238E27FC236}">
                <a16:creationId xmlns:a16="http://schemas.microsoft.com/office/drawing/2014/main" id="{E4027F3D-94B9-AA47-B531-D5C4FF64E787}"/>
              </a:ext>
            </a:extLst>
          </p:cNvPr>
          <p:cNvSpPr txBox="1"/>
          <p:nvPr/>
        </p:nvSpPr>
        <p:spPr>
          <a:xfrm>
            <a:off x="7555122" y="2328441"/>
            <a:ext cx="3302251" cy="461665"/>
          </a:xfrm>
          <a:prstGeom prst="rect">
            <a:avLst/>
          </a:prstGeom>
          <a:noFill/>
        </p:spPr>
        <p:txBody>
          <a:bodyPr wrap="none" rtlCol="0">
            <a:spAutoFit/>
          </a:bodyPr>
          <a:lstStyle/>
          <a:p>
            <a:r>
              <a:rPr lang="en-US" sz="2400" dirty="0"/>
              <a:t>Far Field (Backscattering)</a:t>
            </a:r>
          </a:p>
        </p:txBody>
      </p:sp>
    </p:spTree>
    <p:extLst>
      <p:ext uri="{BB962C8B-B14F-4D97-AF65-F5344CB8AC3E}">
        <p14:creationId xmlns:p14="http://schemas.microsoft.com/office/powerpoint/2010/main" val="1181089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D2811-D9AE-BF4D-9C50-601018E10D4D}"/>
              </a:ext>
            </a:extLst>
          </p:cNvPr>
          <p:cNvSpPr>
            <a:spLocks noGrp="1"/>
          </p:cNvSpPr>
          <p:nvPr>
            <p:ph type="title"/>
          </p:nvPr>
        </p:nvSpPr>
        <p:spPr/>
        <p:txBody>
          <a:bodyPr/>
          <a:lstStyle/>
          <a:p>
            <a:r>
              <a:rPr lang="en-US" dirty="0"/>
              <a:t>EPC – Gen 2 Working Principle (UHF RFID) </a:t>
            </a:r>
          </a:p>
        </p:txBody>
      </p:sp>
      <p:pic>
        <p:nvPicPr>
          <p:cNvPr id="5" name="Content Placeholder 4">
            <a:extLst>
              <a:ext uri="{FF2B5EF4-FFF2-40B4-BE49-F238E27FC236}">
                <a16:creationId xmlns:a16="http://schemas.microsoft.com/office/drawing/2014/main" id="{A0A5D88C-03E9-EC4B-8DDE-1B00849E0C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0212" y="1872071"/>
            <a:ext cx="9305364" cy="428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46865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B8D63384-720F-4C51-A742-9E78A4AAE69D}"/>
              </a:ext>
            </a:extLst>
          </p:cNvPr>
          <p:cNvSpPr txBox="1">
            <a:spLocks/>
          </p:cNvSpPr>
          <p:nvPr/>
        </p:nvSpPr>
        <p:spPr>
          <a:xfrm>
            <a:off x="0" y="294182"/>
            <a:ext cx="11636829" cy="1594852"/>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en-US" altLang="ko-KR" sz="4200" dirty="0"/>
              <a:t>Approaches</a:t>
            </a:r>
          </a:p>
        </p:txBody>
      </p:sp>
      <p:sp>
        <p:nvSpPr>
          <p:cNvPr id="11" name="Content Placeholder 2">
            <a:extLst>
              <a:ext uri="{FF2B5EF4-FFF2-40B4-BE49-F238E27FC236}">
                <a16:creationId xmlns:a16="http://schemas.microsoft.com/office/drawing/2014/main" id="{B1852ABF-45CF-F24F-B59A-FC7AD45BF14B}"/>
              </a:ext>
            </a:extLst>
          </p:cNvPr>
          <p:cNvSpPr>
            <a:spLocks noGrp="1"/>
          </p:cNvSpPr>
          <p:nvPr>
            <p:ph idx="1"/>
          </p:nvPr>
        </p:nvSpPr>
        <p:spPr>
          <a:xfrm>
            <a:off x="838200" y="1825625"/>
            <a:ext cx="10834687" cy="4351338"/>
          </a:xfrm>
        </p:spPr>
        <p:txBody>
          <a:bodyPr>
            <a:normAutofit/>
          </a:bodyPr>
          <a:lstStyle/>
          <a:p>
            <a:r>
              <a:rPr lang="en-US" sz="3200" dirty="0"/>
              <a:t>Get the materials tested through a food quality lab</a:t>
            </a:r>
          </a:p>
          <a:p>
            <a:endParaRPr lang="en-US" sz="3200" dirty="0"/>
          </a:p>
          <a:p>
            <a:r>
              <a:rPr lang="en-US" sz="3200" dirty="0"/>
              <a:t>Measure properties of food and liquids in containers through food testing equipment ourselves</a:t>
            </a:r>
          </a:p>
          <a:p>
            <a:endParaRPr lang="en-US" sz="3200" dirty="0"/>
          </a:p>
          <a:p>
            <a:r>
              <a:rPr lang="en-US" sz="3200" dirty="0"/>
              <a:t>Develop a solution that may allow for contactless measurement of the item quality</a:t>
            </a:r>
          </a:p>
        </p:txBody>
      </p:sp>
    </p:spTree>
    <p:extLst>
      <p:ext uri="{BB962C8B-B14F-4D97-AF65-F5344CB8AC3E}">
        <p14:creationId xmlns:p14="http://schemas.microsoft.com/office/powerpoint/2010/main" val="1977619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4">
            <a:extLst>
              <a:ext uri="{FF2B5EF4-FFF2-40B4-BE49-F238E27FC236}">
                <a16:creationId xmlns:a16="http://schemas.microsoft.com/office/drawing/2014/main" id="{8D1950AA-F5F4-40C2-B221-A65B89FB03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59855">
            <a:off x="1402613" y="2758866"/>
            <a:ext cx="1008618" cy="1904863"/>
          </a:xfrm>
          <a:prstGeom prst="rect">
            <a:avLst/>
          </a:prstGeom>
        </p:spPr>
      </p:pic>
      <p:pic>
        <p:nvPicPr>
          <p:cNvPr id="12" name="그림 11" descr="개체, 철물이(가) 표시된 사진&#10;&#10;높은 신뢰도로 생성된 설명">
            <a:extLst>
              <a:ext uri="{FF2B5EF4-FFF2-40B4-BE49-F238E27FC236}">
                <a16:creationId xmlns:a16="http://schemas.microsoft.com/office/drawing/2014/main" id="{DC87B055-A0B8-47A2-9E98-C46576525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398304">
            <a:off x="1962574" y="3599294"/>
            <a:ext cx="444246" cy="942894"/>
          </a:xfrm>
          <a:prstGeom prst="rect">
            <a:avLst/>
          </a:prstGeom>
          <a:scene3d>
            <a:camera prst="isometricLeftDown">
              <a:rot lat="0" lon="1200000" rev="0"/>
            </a:camera>
            <a:lightRig rig="threePt" dir="t"/>
          </a:scene3d>
        </p:spPr>
      </p:pic>
      <p:sp>
        <p:nvSpPr>
          <p:cNvPr id="4" name="Content Placeholder 1">
            <a:extLst>
              <a:ext uri="{FF2B5EF4-FFF2-40B4-BE49-F238E27FC236}">
                <a16:creationId xmlns:a16="http://schemas.microsoft.com/office/drawing/2014/main" id="{B8D63384-720F-4C51-A742-9E78A4AAE69D}"/>
              </a:ext>
            </a:extLst>
          </p:cNvPr>
          <p:cNvSpPr txBox="1">
            <a:spLocks/>
          </p:cNvSpPr>
          <p:nvPr/>
        </p:nvSpPr>
        <p:spPr>
          <a:xfrm>
            <a:off x="0" y="294182"/>
            <a:ext cx="11636829" cy="1594852"/>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en-US" altLang="ko-KR" sz="4200" dirty="0"/>
              <a:t>Can we sense food and liquids in closed containers?</a:t>
            </a:r>
          </a:p>
        </p:txBody>
      </p:sp>
      <p:sp>
        <p:nvSpPr>
          <p:cNvPr id="5" name="TextBox 4">
            <a:extLst>
              <a:ext uri="{FF2B5EF4-FFF2-40B4-BE49-F238E27FC236}">
                <a16:creationId xmlns:a16="http://schemas.microsoft.com/office/drawing/2014/main" id="{167AC9CF-59B1-429E-B9C4-B87587847F8D}"/>
              </a:ext>
            </a:extLst>
          </p:cNvPr>
          <p:cNvSpPr txBox="1"/>
          <p:nvPr/>
        </p:nvSpPr>
        <p:spPr>
          <a:xfrm>
            <a:off x="7399339" y="2274838"/>
            <a:ext cx="4619622" cy="2308324"/>
          </a:xfrm>
          <a:prstGeom prst="rect">
            <a:avLst/>
          </a:prstGeom>
          <a:noFill/>
        </p:spPr>
        <p:txBody>
          <a:bodyPr wrap="square" rtlCol="0">
            <a:spAutoFit/>
          </a:bodyPr>
          <a:lstStyle/>
          <a:p>
            <a:pPr algn="ctr"/>
            <a:r>
              <a:rPr lang="en-US" sz="4800" b="1" i="1" dirty="0">
                <a:solidFill>
                  <a:srgbClr val="FF0000"/>
                </a:solidFill>
              </a:rPr>
              <a:t>Is it safe?</a:t>
            </a:r>
          </a:p>
          <a:p>
            <a:pPr algn="ctr"/>
            <a:r>
              <a:rPr lang="en-US" sz="4800" b="1" i="1" dirty="0">
                <a:solidFill>
                  <a:srgbClr val="FF0000"/>
                </a:solidFill>
              </a:rPr>
              <a:t>Is it authentic? </a:t>
            </a:r>
          </a:p>
          <a:p>
            <a:pPr algn="ctr"/>
            <a:r>
              <a:rPr lang="en-US" sz="4800" b="1" i="1" dirty="0">
                <a:solidFill>
                  <a:srgbClr val="FF0000"/>
                </a:solidFill>
              </a:rPr>
              <a:t>Has it expired?</a:t>
            </a:r>
          </a:p>
        </p:txBody>
      </p:sp>
      <p:pic>
        <p:nvPicPr>
          <p:cNvPr id="1026" name="Picture 2">
            <a:extLst>
              <a:ext uri="{FF2B5EF4-FFF2-40B4-BE49-F238E27FC236}">
                <a16:creationId xmlns:a16="http://schemas.microsoft.com/office/drawing/2014/main" id="{2EADB8C7-2F1C-4A69-8664-8D2AD909DB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244994" y="1362024"/>
            <a:ext cx="7047823" cy="469854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그룹 2">
            <a:extLst>
              <a:ext uri="{FF2B5EF4-FFF2-40B4-BE49-F238E27FC236}">
                <a16:creationId xmlns:a16="http://schemas.microsoft.com/office/drawing/2014/main" id="{9E2D8E97-04B3-4C61-A053-3ABBC44D4AFF}"/>
              </a:ext>
            </a:extLst>
          </p:cNvPr>
          <p:cNvGrpSpPr/>
          <p:nvPr/>
        </p:nvGrpSpPr>
        <p:grpSpPr>
          <a:xfrm rot="19439016">
            <a:off x="1980585" y="3555964"/>
            <a:ext cx="457938" cy="986882"/>
            <a:chOff x="2760299" y="3139440"/>
            <a:chExt cx="367698" cy="918242"/>
          </a:xfrm>
        </p:grpSpPr>
        <p:pic>
          <p:nvPicPr>
            <p:cNvPr id="7" name="그림 6" descr="개체, 철물이(가) 표시된 사진&#10;&#10;높은 신뢰도로 생성된 설명">
              <a:extLst>
                <a:ext uri="{FF2B5EF4-FFF2-40B4-BE49-F238E27FC236}">
                  <a16:creationId xmlns:a16="http://schemas.microsoft.com/office/drawing/2014/main" id="{62E9B910-7927-4068-BB6B-5DA6AA0187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0299" y="3148213"/>
              <a:ext cx="367698" cy="909469"/>
            </a:xfrm>
            <a:prstGeom prst="rect">
              <a:avLst/>
            </a:prstGeom>
            <a:scene3d>
              <a:camera prst="isometricLeftDown">
                <a:rot lat="0" lon="1200000" rev="0"/>
              </a:camera>
              <a:lightRig rig="threePt" dir="t"/>
            </a:scene3d>
          </p:spPr>
        </p:pic>
        <p:sp>
          <p:nvSpPr>
            <p:cNvPr id="2" name="직사각형 1">
              <a:extLst>
                <a:ext uri="{FF2B5EF4-FFF2-40B4-BE49-F238E27FC236}">
                  <a16:creationId xmlns:a16="http://schemas.microsoft.com/office/drawing/2014/main" id="{2CD23CDF-9ECA-484D-AB45-1696A750C22A}"/>
                </a:ext>
              </a:extLst>
            </p:cNvPr>
            <p:cNvSpPr/>
            <p:nvPr/>
          </p:nvSpPr>
          <p:spPr>
            <a:xfrm>
              <a:off x="2760299" y="3139440"/>
              <a:ext cx="360853" cy="91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1416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26" presetClass="emph" presetSubtype="0" repeatCount="3000" fill="hold" nodeType="withEffect">
                                  <p:stCondLst>
                                    <p:cond delay="0"/>
                                  </p:stCondLst>
                                  <p:childTnLst>
                                    <p:animEffect transition="out" filter="fade">
                                      <p:cBhvr>
                                        <p:cTn id="22" dur="500" tmFilter="0, 0; .2, .5; .8, .5; 1, 0"/>
                                        <p:tgtEl>
                                          <p:spTgt spid="3"/>
                                        </p:tgtEl>
                                      </p:cBhvr>
                                    </p:animEffect>
                                    <p:animScale>
                                      <p:cBhvr>
                                        <p:cTn id="23" dur="250" autoRev="1" fill="hold"/>
                                        <p:tgtEl>
                                          <p:spTgt spid="3"/>
                                        </p:tgtEl>
                                      </p:cBhvr>
                                      <p:by x="105000" y="105000"/>
                                    </p:animScale>
                                  </p:childTnLst>
                                </p:cTn>
                              </p:par>
                            </p:childTnLst>
                          </p:cTn>
                        </p:par>
                        <p:par>
                          <p:cTn id="24" fill="hold">
                            <p:stCondLst>
                              <p:cond delay="1500"/>
                            </p:stCondLst>
                            <p:childTnLst>
                              <p:par>
                                <p:cTn id="25" presetID="6" presetClass="emph" presetSubtype="0" fill="hold" nodeType="afterEffect">
                                  <p:stCondLst>
                                    <p:cond delay="0"/>
                                  </p:stCondLst>
                                  <p:childTnLst>
                                    <p:animScale>
                                      <p:cBhvr>
                                        <p:cTn id="26" dur="20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ko-KR" sz="4000" dirty="0"/>
              <a:t>Approach: Exploit the wireless interaction between an RFID and the content</a:t>
            </a:r>
            <a:endParaRPr lang="ko-KR" altLang="en-US" sz="4000" dirty="0"/>
          </a:p>
        </p:txBody>
      </p:sp>
      <p:pic>
        <p:nvPicPr>
          <p:cNvPr id="5" name="그림 4">
            <a:extLst>
              <a:ext uri="{FF2B5EF4-FFF2-40B4-BE49-F238E27FC236}">
                <a16:creationId xmlns:a16="http://schemas.microsoft.com/office/drawing/2014/main" id="{D77AD27D-09F1-4F68-BF48-A044C76DD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413" y="1513159"/>
            <a:ext cx="2244291" cy="4238539"/>
          </a:xfrm>
          <a:prstGeom prst="rect">
            <a:avLst/>
          </a:prstGeom>
        </p:spPr>
      </p:pic>
      <p:pic>
        <p:nvPicPr>
          <p:cNvPr id="7" name="그림 6" descr="개체, 철물이(가) 표시된 사진&#10;&#10;높은 신뢰도로 생성된 설명">
            <a:extLst>
              <a:ext uri="{FF2B5EF4-FFF2-40B4-BE49-F238E27FC236}">
                <a16:creationId xmlns:a16="http://schemas.microsoft.com/office/drawing/2014/main" id="{AFA562AC-051F-4BD0-822C-AA53A2EB2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0955" y="4098634"/>
            <a:ext cx="444246" cy="1098804"/>
          </a:xfrm>
          <a:prstGeom prst="rect">
            <a:avLst/>
          </a:prstGeom>
          <a:scene3d>
            <a:camera prst="isometricLeftDown">
              <a:rot lat="0" lon="1200000" rev="0"/>
            </a:camera>
            <a:lightRig rig="threePt" dir="t"/>
          </a:scene3d>
        </p:spPr>
      </p:pic>
    </p:spTree>
    <p:extLst>
      <p:ext uri="{BB962C8B-B14F-4D97-AF65-F5344CB8AC3E}">
        <p14:creationId xmlns:p14="http://schemas.microsoft.com/office/powerpoint/2010/main" val="860517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D77AD27D-09F1-4F68-BF48-A044C76DD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4690" y="1132308"/>
            <a:ext cx="2842620" cy="5368535"/>
          </a:xfrm>
          <a:prstGeom prst="rect">
            <a:avLst/>
          </a:prstGeom>
        </p:spPr>
      </p:pic>
      <p:grpSp>
        <p:nvGrpSpPr>
          <p:cNvPr id="4" name="그룹 3">
            <a:extLst>
              <a:ext uri="{FF2B5EF4-FFF2-40B4-BE49-F238E27FC236}">
                <a16:creationId xmlns:a16="http://schemas.microsoft.com/office/drawing/2014/main" id="{8A63593B-9CBC-4259-9CA2-18542DFE0296}"/>
              </a:ext>
            </a:extLst>
          </p:cNvPr>
          <p:cNvGrpSpPr/>
          <p:nvPr/>
        </p:nvGrpSpPr>
        <p:grpSpPr>
          <a:xfrm flipH="1">
            <a:off x="5366901" y="4380230"/>
            <a:ext cx="1277620" cy="1277620"/>
            <a:chOff x="5360795" y="4291330"/>
            <a:chExt cx="1525270" cy="1525270"/>
          </a:xfrm>
        </p:grpSpPr>
        <p:sp>
          <p:nvSpPr>
            <p:cNvPr id="3" name="타원 2">
              <a:extLst>
                <a:ext uri="{FF2B5EF4-FFF2-40B4-BE49-F238E27FC236}">
                  <a16:creationId xmlns:a16="http://schemas.microsoft.com/office/drawing/2014/main" id="{D673479B-B3D2-4C27-A79F-F631C6E5E1B3}"/>
                </a:ext>
              </a:extLst>
            </p:cNvPr>
            <p:cNvSpPr/>
            <p:nvPr/>
          </p:nvSpPr>
          <p:spPr>
            <a:xfrm>
              <a:off x="5360795" y="4504690"/>
              <a:ext cx="1098550" cy="1098550"/>
            </a:xfrm>
            <a:prstGeom prst="ellipse">
              <a:avLst/>
            </a:pr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타원 8">
              <a:extLst>
                <a:ext uri="{FF2B5EF4-FFF2-40B4-BE49-F238E27FC236}">
                  <a16:creationId xmlns:a16="http://schemas.microsoft.com/office/drawing/2014/main" id="{B3998061-CB95-4EEF-A4A9-407E0CA9080A}"/>
                </a:ext>
              </a:extLst>
            </p:cNvPr>
            <p:cNvSpPr/>
            <p:nvPr/>
          </p:nvSpPr>
          <p:spPr>
            <a:xfrm>
              <a:off x="5360795" y="4291330"/>
              <a:ext cx="1525270" cy="1525270"/>
            </a:xfrm>
            <a:prstGeom prst="ellipse">
              <a:avLst/>
            </a:pr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타원 11">
              <a:extLst>
                <a:ext uri="{FF2B5EF4-FFF2-40B4-BE49-F238E27FC236}">
                  <a16:creationId xmlns:a16="http://schemas.microsoft.com/office/drawing/2014/main" id="{D9DD6986-9C42-4045-9DBE-2B104504C8A7}"/>
                </a:ext>
              </a:extLst>
            </p:cNvPr>
            <p:cNvSpPr/>
            <p:nvPr/>
          </p:nvSpPr>
          <p:spPr>
            <a:xfrm>
              <a:off x="5360795" y="4679315"/>
              <a:ext cx="749300" cy="749300"/>
            </a:xfrm>
            <a:prstGeom prst="ellipse">
              <a:avLst/>
            </a:pr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그림 6" descr="개체, 철물이(가) 표시된 사진&#10;&#10;높은 신뢰도로 생성된 설명">
            <a:extLst>
              <a:ext uri="{FF2B5EF4-FFF2-40B4-BE49-F238E27FC236}">
                <a16:creationId xmlns:a16="http://schemas.microsoft.com/office/drawing/2014/main" id="{AFA562AC-051F-4BD0-822C-AA53A2EB2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3945" y="4345325"/>
            <a:ext cx="616970" cy="1526023"/>
          </a:xfrm>
          <a:prstGeom prst="rect">
            <a:avLst/>
          </a:prstGeom>
          <a:scene3d>
            <a:camera prst="isometricRightUp"/>
            <a:lightRig rig="threePt" dir="t"/>
          </a:scene3d>
        </p:spPr>
      </p:pic>
      <p:grpSp>
        <p:nvGrpSpPr>
          <p:cNvPr id="28" name="그룹 27">
            <a:extLst>
              <a:ext uri="{FF2B5EF4-FFF2-40B4-BE49-F238E27FC236}">
                <a16:creationId xmlns:a16="http://schemas.microsoft.com/office/drawing/2014/main" id="{B704F783-8674-4ACB-B58F-AEA8E2D3B6E3}"/>
              </a:ext>
            </a:extLst>
          </p:cNvPr>
          <p:cNvGrpSpPr/>
          <p:nvPr/>
        </p:nvGrpSpPr>
        <p:grpSpPr>
          <a:xfrm flipH="1">
            <a:off x="6902180" y="4538164"/>
            <a:ext cx="867501" cy="867501"/>
            <a:chOff x="4382567" y="4538164"/>
            <a:chExt cx="867501" cy="867501"/>
          </a:xfrm>
        </p:grpSpPr>
        <p:grpSp>
          <p:nvGrpSpPr>
            <p:cNvPr id="13" name="그룹 12">
              <a:extLst>
                <a:ext uri="{FF2B5EF4-FFF2-40B4-BE49-F238E27FC236}">
                  <a16:creationId xmlns:a16="http://schemas.microsoft.com/office/drawing/2014/main" id="{756BBFB1-A92C-471B-857C-A80DD89810B0}"/>
                </a:ext>
              </a:extLst>
            </p:cNvPr>
            <p:cNvGrpSpPr/>
            <p:nvPr/>
          </p:nvGrpSpPr>
          <p:grpSpPr>
            <a:xfrm flipH="1">
              <a:off x="4382567" y="4538164"/>
              <a:ext cx="867501" cy="867501"/>
              <a:chOff x="5360795" y="4291330"/>
              <a:chExt cx="1525270" cy="1525270"/>
            </a:xfrm>
          </p:grpSpPr>
          <p:sp>
            <p:nvSpPr>
              <p:cNvPr id="14" name="타원 13">
                <a:extLst>
                  <a:ext uri="{FF2B5EF4-FFF2-40B4-BE49-F238E27FC236}">
                    <a16:creationId xmlns:a16="http://schemas.microsoft.com/office/drawing/2014/main" id="{8CC91EDD-9C61-423C-9072-2451BCAC0C98}"/>
                  </a:ext>
                </a:extLst>
              </p:cNvPr>
              <p:cNvSpPr/>
              <p:nvPr/>
            </p:nvSpPr>
            <p:spPr>
              <a:xfrm>
                <a:off x="5360795" y="4504690"/>
                <a:ext cx="1098550" cy="109855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타원 14">
                <a:extLst>
                  <a:ext uri="{FF2B5EF4-FFF2-40B4-BE49-F238E27FC236}">
                    <a16:creationId xmlns:a16="http://schemas.microsoft.com/office/drawing/2014/main" id="{8789A797-CAB3-43C6-8E6E-42B5177CDBDA}"/>
                  </a:ext>
                </a:extLst>
              </p:cNvPr>
              <p:cNvSpPr/>
              <p:nvPr/>
            </p:nvSpPr>
            <p:spPr>
              <a:xfrm>
                <a:off x="5360795" y="4291330"/>
                <a:ext cx="1525270" cy="152527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타원 15">
                <a:extLst>
                  <a:ext uri="{FF2B5EF4-FFF2-40B4-BE49-F238E27FC236}">
                    <a16:creationId xmlns:a16="http://schemas.microsoft.com/office/drawing/2014/main" id="{9F58BC22-1861-40DF-B0A2-1DE4D6486E7E}"/>
                  </a:ext>
                </a:extLst>
              </p:cNvPr>
              <p:cNvSpPr/>
              <p:nvPr/>
            </p:nvSpPr>
            <p:spPr>
              <a:xfrm>
                <a:off x="5360795" y="4679315"/>
                <a:ext cx="749300" cy="74930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자유형: 도형 26">
              <a:extLst>
                <a:ext uri="{FF2B5EF4-FFF2-40B4-BE49-F238E27FC236}">
                  <a16:creationId xmlns:a16="http://schemas.microsoft.com/office/drawing/2014/main" id="{6F63D8E1-2F11-4091-89AE-FDF4CA787E85}"/>
                </a:ext>
              </a:extLst>
            </p:cNvPr>
            <p:cNvSpPr/>
            <p:nvPr/>
          </p:nvSpPr>
          <p:spPr>
            <a:xfrm flipH="1">
              <a:off x="5169149" y="4721109"/>
              <a:ext cx="80919" cy="501612"/>
            </a:xfrm>
            <a:custGeom>
              <a:avLst/>
              <a:gdLst>
                <a:gd name="connsiteX0" fmla="*/ 80919 w 80919"/>
                <a:gd name="connsiteY0" fmla="*/ 0 h 501612"/>
                <a:gd name="connsiteX1" fmla="*/ 74078 w 80919"/>
                <a:gd name="connsiteY1" fmla="*/ 8292 h 501612"/>
                <a:gd name="connsiteX2" fmla="*/ 0 w 80919"/>
                <a:gd name="connsiteY2" fmla="*/ 250806 h 501612"/>
                <a:gd name="connsiteX3" fmla="*/ 74078 w 80919"/>
                <a:gd name="connsiteY3" fmla="*/ 493321 h 501612"/>
                <a:gd name="connsiteX4" fmla="*/ 80919 w 80919"/>
                <a:gd name="connsiteY4" fmla="*/ 501612 h 501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19" h="501612">
                  <a:moveTo>
                    <a:pt x="80919" y="0"/>
                  </a:moveTo>
                  <a:lnTo>
                    <a:pt x="74078" y="8292"/>
                  </a:lnTo>
                  <a:cubicBezTo>
                    <a:pt x="27309" y="77519"/>
                    <a:pt x="0" y="160974"/>
                    <a:pt x="0" y="250806"/>
                  </a:cubicBezTo>
                  <a:cubicBezTo>
                    <a:pt x="0" y="340639"/>
                    <a:pt x="27309" y="424093"/>
                    <a:pt x="74078" y="493321"/>
                  </a:cubicBezTo>
                  <a:lnTo>
                    <a:pt x="80919" y="501612"/>
                  </a:lnTo>
                  <a:close/>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62F356A6-2928-48B9-BDBB-1C34E55FEBD4}"/>
              </a:ext>
            </a:extLst>
          </p:cNvPr>
          <p:cNvSpPr txBox="1"/>
          <p:nvPr/>
        </p:nvSpPr>
        <p:spPr>
          <a:xfrm>
            <a:off x="7179772" y="3642800"/>
            <a:ext cx="694421" cy="646331"/>
          </a:xfrm>
          <a:prstGeom prst="rect">
            <a:avLst/>
          </a:prstGeom>
          <a:noFill/>
        </p:spPr>
        <p:txBody>
          <a:bodyPr wrap="none" rtlCol="0">
            <a:spAutoFit/>
          </a:bodyPr>
          <a:lstStyle/>
          <a:p>
            <a:r>
              <a:rPr lang="en-US" altLang="ko-KR" sz="3600" b="1" dirty="0">
                <a:latin typeface="+mj-lt"/>
                <a:cs typeface="Arial" panose="020B0604020202020204" pitchFamily="34" charset="0"/>
              </a:rPr>
              <a:t>Air</a:t>
            </a:r>
            <a:endParaRPr lang="ko-KR" altLang="en-US" sz="3600" b="1" dirty="0">
              <a:latin typeface="+mj-lt"/>
              <a:cs typeface="Arial" panose="020B0604020202020204" pitchFamily="34" charset="0"/>
            </a:endParaRPr>
          </a:p>
        </p:txBody>
      </p:sp>
      <p:sp>
        <p:nvSpPr>
          <p:cNvPr id="31" name="TextBox 30">
            <a:extLst>
              <a:ext uri="{FF2B5EF4-FFF2-40B4-BE49-F238E27FC236}">
                <a16:creationId xmlns:a16="http://schemas.microsoft.com/office/drawing/2014/main" id="{C3C1B294-8D60-4C92-B824-B7D34F0531F7}"/>
              </a:ext>
            </a:extLst>
          </p:cNvPr>
          <p:cNvSpPr txBox="1"/>
          <p:nvPr/>
        </p:nvSpPr>
        <p:spPr>
          <a:xfrm>
            <a:off x="5159727" y="3910182"/>
            <a:ext cx="466794" cy="830997"/>
          </a:xfrm>
          <a:prstGeom prst="rect">
            <a:avLst/>
          </a:prstGeom>
          <a:noFill/>
        </p:spPr>
        <p:txBody>
          <a:bodyPr wrap="square" rtlCol="0">
            <a:spAutoFit/>
          </a:bodyPr>
          <a:lstStyle/>
          <a:p>
            <a:r>
              <a:rPr lang="el-GR" altLang="ko-KR" sz="4800" b="1" i="1" dirty="0">
                <a:solidFill>
                  <a:schemeClr val="bg1"/>
                </a:solidFill>
                <a:cs typeface="Arial" panose="020B0604020202020204" pitchFamily="34" charset="0"/>
              </a:rPr>
              <a:t>ε</a:t>
            </a:r>
            <a:endParaRPr lang="ko-KR" altLang="en-US" sz="4800" b="1" i="1" dirty="0">
              <a:solidFill>
                <a:schemeClr val="bg1"/>
              </a:solidFill>
              <a:latin typeface="+mj-lt"/>
            </a:endParaRPr>
          </a:p>
        </p:txBody>
      </p:sp>
      <p:sp>
        <p:nvSpPr>
          <p:cNvPr id="32" name="TextBox 31">
            <a:extLst>
              <a:ext uri="{FF2B5EF4-FFF2-40B4-BE49-F238E27FC236}">
                <a16:creationId xmlns:a16="http://schemas.microsoft.com/office/drawing/2014/main" id="{05CE429F-6BC4-4E95-ABC5-DA04370AB8DA}"/>
              </a:ext>
            </a:extLst>
          </p:cNvPr>
          <p:cNvSpPr txBox="1"/>
          <p:nvPr/>
        </p:nvSpPr>
        <p:spPr>
          <a:xfrm>
            <a:off x="7234657" y="5457576"/>
            <a:ext cx="1656223" cy="523220"/>
          </a:xfrm>
          <a:prstGeom prst="rect">
            <a:avLst/>
          </a:prstGeom>
          <a:noFill/>
        </p:spPr>
        <p:txBody>
          <a:bodyPr wrap="none" rtlCol="0">
            <a:spAutoFit/>
          </a:bodyPr>
          <a:lstStyle/>
          <a:p>
            <a:r>
              <a:rPr lang="en-US" altLang="ko-KR" sz="2800" b="1" dirty="0">
                <a:latin typeface="+mj-lt"/>
                <a:cs typeface="Arial" panose="020B0604020202020204" pitchFamily="34" charset="0"/>
              </a:rPr>
              <a:t>Near Field</a:t>
            </a:r>
            <a:endParaRPr lang="ko-KR" altLang="en-US" sz="2800" b="1" dirty="0">
              <a:latin typeface="+mj-lt"/>
              <a:cs typeface="Arial" panose="020B0604020202020204" pitchFamily="34" charset="0"/>
            </a:endParaRPr>
          </a:p>
        </p:txBody>
      </p:sp>
      <p:cxnSp>
        <p:nvCxnSpPr>
          <p:cNvPr id="34" name="직선 화살표 연결선 33">
            <a:extLst>
              <a:ext uri="{FF2B5EF4-FFF2-40B4-BE49-F238E27FC236}">
                <a16:creationId xmlns:a16="http://schemas.microsoft.com/office/drawing/2014/main" id="{F4DB15E4-F5B9-4FB1-A1AB-88BDE93E91F0}"/>
              </a:ext>
            </a:extLst>
          </p:cNvPr>
          <p:cNvCxnSpPr>
            <a:cxnSpLocks/>
          </p:cNvCxnSpPr>
          <p:nvPr/>
        </p:nvCxnSpPr>
        <p:spPr>
          <a:xfrm flipH="1" flipV="1">
            <a:off x="7843388" y="5184997"/>
            <a:ext cx="435734" cy="2206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ACB5922D-B31B-47EB-8079-D55ABD1CDEA9}"/>
              </a:ext>
            </a:extLst>
          </p:cNvPr>
          <p:cNvSpPr>
            <a:spLocks noGrp="1"/>
          </p:cNvSpPr>
          <p:nvPr>
            <p:ph type="title"/>
          </p:nvPr>
        </p:nvSpPr>
        <p:spPr/>
        <p:txBody>
          <a:bodyPr>
            <a:normAutofit fontScale="90000"/>
          </a:bodyPr>
          <a:lstStyle/>
          <a:p>
            <a:r>
              <a:rPr lang="en-US" altLang="ko-KR" dirty="0"/>
              <a:t>Approach: Exploit the wireless interaction between an RFID and the content</a:t>
            </a:r>
            <a:endParaRPr lang="en-US" dirty="0"/>
          </a:p>
        </p:txBody>
      </p:sp>
      <p:sp>
        <p:nvSpPr>
          <p:cNvPr id="20" name="TextBox 19">
            <a:extLst>
              <a:ext uri="{FF2B5EF4-FFF2-40B4-BE49-F238E27FC236}">
                <a16:creationId xmlns:a16="http://schemas.microsoft.com/office/drawing/2014/main" id="{F38AA01E-298B-4CD4-A83E-A63AC4EF1BB4}"/>
              </a:ext>
            </a:extLst>
          </p:cNvPr>
          <p:cNvSpPr txBox="1"/>
          <p:nvPr/>
        </p:nvSpPr>
        <p:spPr>
          <a:xfrm>
            <a:off x="5156555" y="3624800"/>
            <a:ext cx="1826544" cy="646331"/>
          </a:xfrm>
          <a:prstGeom prst="rect">
            <a:avLst/>
          </a:prstGeom>
          <a:noFill/>
        </p:spPr>
        <p:txBody>
          <a:bodyPr wrap="square" rtlCol="0">
            <a:spAutoFit/>
          </a:bodyPr>
          <a:lstStyle/>
          <a:p>
            <a:pPr algn="ctr"/>
            <a:r>
              <a:rPr lang="en-US" altLang="ko-KR" sz="3600" b="1" dirty="0">
                <a:solidFill>
                  <a:schemeClr val="bg1"/>
                </a:solidFill>
                <a:latin typeface="+mj-lt"/>
                <a:cs typeface="Arial" panose="020B0604020202020204" pitchFamily="34" charset="0"/>
              </a:rPr>
              <a:t>Content</a:t>
            </a:r>
            <a:endParaRPr lang="ko-KR" altLang="en-US" sz="3600" b="1" dirty="0">
              <a:solidFill>
                <a:schemeClr val="bg1"/>
              </a:solidFill>
              <a:latin typeface="+mj-lt"/>
              <a:cs typeface="Arial" panose="020B0604020202020204" pitchFamily="34" charset="0"/>
            </a:endParaRPr>
          </a:p>
        </p:txBody>
      </p:sp>
      <p:sp>
        <p:nvSpPr>
          <p:cNvPr id="21" name="TextBox 20">
            <a:extLst>
              <a:ext uri="{FF2B5EF4-FFF2-40B4-BE49-F238E27FC236}">
                <a16:creationId xmlns:a16="http://schemas.microsoft.com/office/drawing/2014/main" id="{FED9EA45-6B19-A446-A159-38C539537EBF}"/>
              </a:ext>
            </a:extLst>
          </p:cNvPr>
          <p:cNvSpPr txBox="1"/>
          <p:nvPr/>
        </p:nvSpPr>
        <p:spPr>
          <a:xfrm>
            <a:off x="3360384" y="4064070"/>
            <a:ext cx="1601721" cy="954107"/>
          </a:xfrm>
          <a:prstGeom prst="rect">
            <a:avLst/>
          </a:prstGeom>
          <a:noFill/>
        </p:spPr>
        <p:txBody>
          <a:bodyPr wrap="none" rtlCol="0">
            <a:spAutoFit/>
          </a:bodyPr>
          <a:lstStyle/>
          <a:p>
            <a:r>
              <a:rPr lang="en-US" altLang="ko-KR" sz="2800" b="1" dirty="0">
                <a:latin typeface="+mj-lt"/>
                <a:cs typeface="Arial" panose="020B0604020202020204" pitchFamily="34" charset="0"/>
              </a:rPr>
              <a:t>Dielectric </a:t>
            </a:r>
            <a:br>
              <a:rPr lang="en-US" altLang="ko-KR" sz="2800" b="1" dirty="0">
                <a:latin typeface="+mj-lt"/>
                <a:cs typeface="Arial" panose="020B0604020202020204" pitchFamily="34" charset="0"/>
              </a:rPr>
            </a:br>
            <a:r>
              <a:rPr lang="en-US" altLang="ko-KR" sz="2800" b="1" dirty="0">
                <a:latin typeface="+mj-lt"/>
                <a:cs typeface="Arial" panose="020B0604020202020204" pitchFamily="34" charset="0"/>
              </a:rPr>
              <a:t>Constant</a:t>
            </a:r>
            <a:endParaRPr lang="ko-KR" altLang="en-US" sz="2800" b="1" dirty="0">
              <a:latin typeface="+mj-lt"/>
              <a:cs typeface="Arial" panose="020B0604020202020204" pitchFamily="34" charset="0"/>
            </a:endParaRPr>
          </a:p>
        </p:txBody>
      </p:sp>
    </p:spTree>
    <p:extLst>
      <p:ext uri="{BB962C8B-B14F-4D97-AF65-F5344CB8AC3E}">
        <p14:creationId xmlns:p14="http://schemas.microsoft.com/office/powerpoint/2010/main" val="1756906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D77AD27D-09F1-4F68-BF48-A044C76DD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703" y="1132308"/>
            <a:ext cx="2842620" cy="5368535"/>
          </a:xfrm>
          <a:prstGeom prst="rect">
            <a:avLst/>
          </a:prstGeom>
        </p:spPr>
      </p:pic>
      <p:grpSp>
        <p:nvGrpSpPr>
          <p:cNvPr id="4" name="그룹 3">
            <a:extLst>
              <a:ext uri="{FF2B5EF4-FFF2-40B4-BE49-F238E27FC236}">
                <a16:creationId xmlns:a16="http://schemas.microsoft.com/office/drawing/2014/main" id="{8A63593B-9CBC-4259-9CA2-18542DFE0296}"/>
              </a:ext>
            </a:extLst>
          </p:cNvPr>
          <p:cNvGrpSpPr/>
          <p:nvPr/>
        </p:nvGrpSpPr>
        <p:grpSpPr>
          <a:xfrm flipH="1">
            <a:off x="2485914" y="4380230"/>
            <a:ext cx="1277620" cy="1277620"/>
            <a:chOff x="5360795" y="4291330"/>
            <a:chExt cx="1525270" cy="1525270"/>
          </a:xfrm>
        </p:grpSpPr>
        <p:sp>
          <p:nvSpPr>
            <p:cNvPr id="3" name="타원 2">
              <a:extLst>
                <a:ext uri="{FF2B5EF4-FFF2-40B4-BE49-F238E27FC236}">
                  <a16:creationId xmlns:a16="http://schemas.microsoft.com/office/drawing/2014/main" id="{D673479B-B3D2-4C27-A79F-F631C6E5E1B3}"/>
                </a:ext>
              </a:extLst>
            </p:cNvPr>
            <p:cNvSpPr/>
            <p:nvPr/>
          </p:nvSpPr>
          <p:spPr>
            <a:xfrm>
              <a:off x="5360795" y="4504690"/>
              <a:ext cx="1098550" cy="1098550"/>
            </a:xfrm>
            <a:prstGeom prst="ellipse">
              <a:avLst/>
            </a:pr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타원 8">
              <a:extLst>
                <a:ext uri="{FF2B5EF4-FFF2-40B4-BE49-F238E27FC236}">
                  <a16:creationId xmlns:a16="http://schemas.microsoft.com/office/drawing/2014/main" id="{B3998061-CB95-4EEF-A4A9-407E0CA9080A}"/>
                </a:ext>
              </a:extLst>
            </p:cNvPr>
            <p:cNvSpPr/>
            <p:nvPr/>
          </p:nvSpPr>
          <p:spPr>
            <a:xfrm>
              <a:off x="5360795" y="4291330"/>
              <a:ext cx="1525270" cy="1525270"/>
            </a:xfrm>
            <a:prstGeom prst="ellipse">
              <a:avLst/>
            </a:pr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타원 11">
              <a:extLst>
                <a:ext uri="{FF2B5EF4-FFF2-40B4-BE49-F238E27FC236}">
                  <a16:creationId xmlns:a16="http://schemas.microsoft.com/office/drawing/2014/main" id="{D9DD6986-9C42-4045-9DBE-2B104504C8A7}"/>
                </a:ext>
              </a:extLst>
            </p:cNvPr>
            <p:cNvSpPr/>
            <p:nvPr/>
          </p:nvSpPr>
          <p:spPr>
            <a:xfrm>
              <a:off x="5360795" y="4679315"/>
              <a:ext cx="749300" cy="749300"/>
            </a:xfrm>
            <a:prstGeom prst="ellipse">
              <a:avLst/>
            </a:pr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그림 6" descr="개체, 철물이(가) 표시된 사진&#10;&#10;높은 신뢰도로 생성된 설명">
            <a:extLst>
              <a:ext uri="{FF2B5EF4-FFF2-40B4-BE49-F238E27FC236}">
                <a16:creationId xmlns:a16="http://schemas.microsoft.com/office/drawing/2014/main" id="{AFA562AC-051F-4BD0-822C-AA53A2EB2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2958" y="4345325"/>
            <a:ext cx="616970" cy="1526023"/>
          </a:xfrm>
          <a:prstGeom prst="rect">
            <a:avLst/>
          </a:prstGeom>
          <a:scene3d>
            <a:camera prst="isometricRightUp"/>
            <a:lightRig rig="threePt" dir="t"/>
          </a:scene3d>
        </p:spPr>
      </p:pic>
      <p:grpSp>
        <p:nvGrpSpPr>
          <p:cNvPr id="28" name="그룹 27">
            <a:extLst>
              <a:ext uri="{FF2B5EF4-FFF2-40B4-BE49-F238E27FC236}">
                <a16:creationId xmlns:a16="http://schemas.microsoft.com/office/drawing/2014/main" id="{B704F783-8674-4ACB-B58F-AEA8E2D3B6E3}"/>
              </a:ext>
            </a:extLst>
          </p:cNvPr>
          <p:cNvGrpSpPr/>
          <p:nvPr/>
        </p:nvGrpSpPr>
        <p:grpSpPr>
          <a:xfrm flipH="1">
            <a:off x="4021193" y="4538164"/>
            <a:ext cx="867501" cy="867501"/>
            <a:chOff x="4382567" y="4538164"/>
            <a:chExt cx="867501" cy="867501"/>
          </a:xfrm>
        </p:grpSpPr>
        <p:grpSp>
          <p:nvGrpSpPr>
            <p:cNvPr id="13" name="그룹 12">
              <a:extLst>
                <a:ext uri="{FF2B5EF4-FFF2-40B4-BE49-F238E27FC236}">
                  <a16:creationId xmlns:a16="http://schemas.microsoft.com/office/drawing/2014/main" id="{756BBFB1-A92C-471B-857C-A80DD89810B0}"/>
                </a:ext>
              </a:extLst>
            </p:cNvPr>
            <p:cNvGrpSpPr/>
            <p:nvPr/>
          </p:nvGrpSpPr>
          <p:grpSpPr>
            <a:xfrm flipH="1">
              <a:off x="4382567" y="4538164"/>
              <a:ext cx="867501" cy="867501"/>
              <a:chOff x="5360795" y="4291330"/>
              <a:chExt cx="1525270" cy="1525270"/>
            </a:xfrm>
          </p:grpSpPr>
          <p:sp>
            <p:nvSpPr>
              <p:cNvPr id="14" name="타원 13">
                <a:extLst>
                  <a:ext uri="{FF2B5EF4-FFF2-40B4-BE49-F238E27FC236}">
                    <a16:creationId xmlns:a16="http://schemas.microsoft.com/office/drawing/2014/main" id="{8CC91EDD-9C61-423C-9072-2451BCAC0C98}"/>
                  </a:ext>
                </a:extLst>
              </p:cNvPr>
              <p:cNvSpPr/>
              <p:nvPr/>
            </p:nvSpPr>
            <p:spPr>
              <a:xfrm>
                <a:off x="5360795" y="4504690"/>
                <a:ext cx="1098550" cy="109855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타원 14">
                <a:extLst>
                  <a:ext uri="{FF2B5EF4-FFF2-40B4-BE49-F238E27FC236}">
                    <a16:creationId xmlns:a16="http://schemas.microsoft.com/office/drawing/2014/main" id="{8789A797-CAB3-43C6-8E6E-42B5177CDBDA}"/>
                  </a:ext>
                </a:extLst>
              </p:cNvPr>
              <p:cNvSpPr/>
              <p:nvPr/>
            </p:nvSpPr>
            <p:spPr>
              <a:xfrm>
                <a:off x="5360795" y="4291330"/>
                <a:ext cx="1525270" cy="152527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타원 15">
                <a:extLst>
                  <a:ext uri="{FF2B5EF4-FFF2-40B4-BE49-F238E27FC236}">
                    <a16:creationId xmlns:a16="http://schemas.microsoft.com/office/drawing/2014/main" id="{9F58BC22-1861-40DF-B0A2-1DE4D6486E7E}"/>
                  </a:ext>
                </a:extLst>
              </p:cNvPr>
              <p:cNvSpPr/>
              <p:nvPr/>
            </p:nvSpPr>
            <p:spPr>
              <a:xfrm>
                <a:off x="5360795" y="4679315"/>
                <a:ext cx="749300" cy="74930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자유형: 도형 26">
              <a:extLst>
                <a:ext uri="{FF2B5EF4-FFF2-40B4-BE49-F238E27FC236}">
                  <a16:creationId xmlns:a16="http://schemas.microsoft.com/office/drawing/2014/main" id="{6F63D8E1-2F11-4091-89AE-FDF4CA787E85}"/>
                </a:ext>
              </a:extLst>
            </p:cNvPr>
            <p:cNvSpPr/>
            <p:nvPr/>
          </p:nvSpPr>
          <p:spPr>
            <a:xfrm flipH="1">
              <a:off x="5169149" y="4721109"/>
              <a:ext cx="80919" cy="501612"/>
            </a:xfrm>
            <a:custGeom>
              <a:avLst/>
              <a:gdLst>
                <a:gd name="connsiteX0" fmla="*/ 80919 w 80919"/>
                <a:gd name="connsiteY0" fmla="*/ 0 h 501612"/>
                <a:gd name="connsiteX1" fmla="*/ 74078 w 80919"/>
                <a:gd name="connsiteY1" fmla="*/ 8292 h 501612"/>
                <a:gd name="connsiteX2" fmla="*/ 0 w 80919"/>
                <a:gd name="connsiteY2" fmla="*/ 250806 h 501612"/>
                <a:gd name="connsiteX3" fmla="*/ 74078 w 80919"/>
                <a:gd name="connsiteY3" fmla="*/ 493321 h 501612"/>
                <a:gd name="connsiteX4" fmla="*/ 80919 w 80919"/>
                <a:gd name="connsiteY4" fmla="*/ 501612 h 501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19" h="501612">
                  <a:moveTo>
                    <a:pt x="80919" y="0"/>
                  </a:moveTo>
                  <a:lnTo>
                    <a:pt x="74078" y="8292"/>
                  </a:lnTo>
                  <a:cubicBezTo>
                    <a:pt x="27309" y="77519"/>
                    <a:pt x="0" y="160974"/>
                    <a:pt x="0" y="250806"/>
                  </a:cubicBezTo>
                  <a:cubicBezTo>
                    <a:pt x="0" y="340639"/>
                    <a:pt x="27309" y="424093"/>
                    <a:pt x="74078" y="493321"/>
                  </a:cubicBezTo>
                  <a:lnTo>
                    <a:pt x="80919" y="501612"/>
                  </a:lnTo>
                  <a:close/>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62F356A6-2928-48B9-BDBB-1C34E55FEBD4}"/>
              </a:ext>
            </a:extLst>
          </p:cNvPr>
          <p:cNvSpPr txBox="1"/>
          <p:nvPr/>
        </p:nvSpPr>
        <p:spPr>
          <a:xfrm>
            <a:off x="4298785" y="3642800"/>
            <a:ext cx="694421" cy="646331"/>
          </a:xfrm>
          <a:prstGeom prst="rect">
            <a:avLst/>
          </a:prstGeom>
          <a:noFill/>
        </p:spPr>
        <p:txBody>
          <a:bodyPr wrap="none" rtlCol="0">
            <a:spAutoFit/>
          </a:bodyPr>
          <a:lstStyle/>
          <a:p>
            <a:r>
              <a:rPr lang="en-US" altLang="ko-KR" sz="3600" b="1" dirty="0">
                <a:latin typeface="+mj-lt"/>
                <a:cs typeface="Arial" panose="020B0604020202020204" pitchFamily="34" charset="0"/>
              </a:rPr>
              <a:t>Air</a:t>
            </a:r>
            <a:endParaRPr lang="ko-KR" altLang="en-US" sz="3600" b="1" dirty="0">
              <a:latin typeface="+mj-lt"/>
              <a:cs typeface="Arial" panose="020B0604020202020204" pitchFamily="34" charset="0"/>
            </a:endParaRPr>
          </a:p>
        </p:txBody>
      </p:sp>
      <p:sp>
        <p:nvSpPr>
          <p:cNvPr id="31" name="TextBox 30">
            <a:extLst>
              <a:ext uri="{FF2B5EF4-FFF2-40B4-BE49-F238E27FC236}">
                <a16:creationId xmlns:a16="http://schemas.microsoft.com/office/drawing/2014/main" id="{C3C1B294-8D60-4C92-B824-B7D34F0531F7}"/>
              </a:ext>
            </a:extLst>
          </p:cNvPr>
          <p:cNvSpPr txBox="1"/>
          <p:nvPr/>
        </p:nvSpPr>
        <p:spPr>
          <a:xfrm>
            <a:off x="2278740" y="3910182"/>
            <a:ext cx="466794" cy="830997"/>
          </a:xfrm>
          <a:prstGeom prst="rect">
            <a:avLst/>
          </a:prstGeom>
          <a:noFill/>
        </p:spPr>
        <p:txBody>
          <a:bodyPr wrap="square" rtlCol="0">
            <a:spAutoFit/>
          </a:bodyPr>
          <a:lstStyle/>
          <a:p>
            <a:r>
              <a:rPr lang="el-GR" altLang="ko-KR" sz="4800" b="1" i="1" dirty="0">
                <a:solidFill>
                  <a:schemeClr val="bg1"/>
                </a:solidFill>
                <a:cs typeface="Arial" panose="020B0604020202020204" pitchFamily="34" charset="0"/>
              </a:rPr>
              <a:t>ε</a:t>
            </a:r>
            <a:endParaRPr lang="ko-KR" altLang="en-US" sz="4800" b="1" i="1" dirty="0">
              <a:solidFill>
                <a:schemeClr val="bg1"/>
              </a:solidFill>
              <a:latin typeface="+mj-lt"/>
            </a:endParaRPr>
          </a:p>
        </p:txBody>
      </p:sp>
      <p:sp>
        <p:nvSpPr>
          <p:cNvPr id="32" name="TextBox 31">
            <a:extLst>
              <a:ext uri="{FF2B5EF4-FFF2-40B4-BE49-F238E27FC236}">
                <a16:creationId xmlns:a16="http://schemas.microsoft.com/office/drawing/2014/main" id="{05CE429F-6BC4-4E95-ABC5-DA04370AB8DA}"/>
              </a:ext>
            </a:extLst>
          </p:cNvPr>
          <p:cNvSpPr txBox="1"/>
          <p:nvPr/>
        </p:nvSpPr>
        <p:spPr>
          <a:xfrm>
            <a:off x="4353670" y="5457576"/>
            <a:ext cx="1705916" cy="523220"/>
          </a:xfrm>
          <a:prstGeom prst="rect">
            <a:avLst/>
          </a:prstGeom>
          <a:noFill/>
        </p:spPr>
        <p:txBody>
          <a:bodyPr wrap="none" rtlCol="0">
            <a:spAutoFit/>
          </a:bodyPr>
          <a:lstStyle/>
          <a:p>
            <a:r>
              <a:rPr lang="en-US" altLang="ko-KR" sz="2800" b="1" dirty="0">
                <a:cs typeface="Arial" panose="020B0604020202020204" pitchFamily="34" charset="0"/>
              </a:rPr>
              <a:t>Near Field</a:t>
            </a:r>
            <a:endParaRPr lang="ko-KR" altLang="en-US" sz="2800" b="1" dirty="0">
              <a:cs typeface="Arial" panose="020B0604020202020204" pitchFamily="34" charset="0"/>
            </a:endParaRPr>
          </a:p>
        </p:txBody>
      </p:sp>
      <p:cxnSp>
        <p:nvCxnSpPr>
          <p:cNvPr id="34" name="직선 화살표 연결선 33">
            <a:extLst>
              <a:ext uri="{FF2B5EF4-FFF2-40B4-BE49-F238E27FC236}">
                <a16:creationId xmlns:a16="http://schemas.microsoft.com/office/drawing/2014/main" id="{F4DB15E4-F5B9-4FB1-A1AB-88BDE93E91F0}"/>
              </a:ext>
            </a:extLst>
          </p:cNvPr>
          <p:cNvCxnSpPr>
            <a:cxnSpLocks/>
          </p:cNvCxnSpPr>
          <p:nvPr/>
        </p:nvCxnSpPr>
        <p:spPr>
          <a:xfrm flipH="1" flipV="1">
            <a:off x="4962401" y="5184997"/>
            <a:ext cx="435734" cy="2206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ACB5922D-B31B-47EB-8079-D55ABD1CDEA9}"/>
              </a:ext>
            </a:extLst>
          </p:cNvPr>
          <p:cNvSpPr>
            <a:spLocks noGrp="1"/>
          </p:cNvSpPr>
          <p:nvPr>
            <p:ph type="title"/>
          </p:nvPr>
        </p:nvSpPr>
        <p:spPr/>
        <p:txBody>
          <a:bodyPr>
            <a:normAutofit fontScale="90000"/>
          </a:bodyPr>
          <a:lstStyle/>
          <a:p>
            <a:r>
              <a:rPr lang="en-US" altLang="ko-KR" dirty="0"/>
              <a:t>Approach: Exploit the wireless interaction between an RFID and the content</a:t>
            </a:r>
            <a:endParaRPr lang="en-US" dirty="0"/>
          </a:p>
        </p:txBody>
      </p:sp>
      <p:sp>
        <p:nvSpPr>
          <p:cNvPr id="20" name="TextBox 19">
            <a:extLst>
              <a:ext uri="{FF2B5EF4-FFF2-40B4-BE49-F238E27FC236}">
                <a16:creationId xmlns:a16="http://schemas.microsoft.com/office/drawing/2014/main" id="{F38AA01E-298B-4CD4-A83E-A63AC4EF1BB4}"/>
              </a:ext>
            </a:extLst>
          </p:cNvPr>
          <p:cNvSpPr txBox="1"/>
          <p:nvPr/>
        </p:nvSpPr>
        <p:spPr>
          <a:xfrm>
            <a:off x="2275568" y="3624800"/>
            <a:ext cx="1826544" cy="646331"/>
          </a:xfrm>
          <a:prstGeom prst="rect">
            <a:avLst/>
          </a:prstGeom>
          <a:noFill/>
        </p:spPr>
        <p:txBody>
          <a:bodyPr wrap="square" rtlCol="0">
            <a:spAutoFit/>
          </a:bodyPr>
          <a:lstStyle/>
          <a:p>
            <a:pPr algn="ctr"/>
            <a:r>
              <a:rPr lang="en-US" altLang="ko-KR" sz="3600" b="1" dirty="0">
                <a:solidFill>
                  <a:schemeClr val="bg1"/>
                </a:solidFill>
                <a:latin typeface="+mj-lt"/>
                <a:cs typeface="Arial" panose="020B0604020202020204" pitchFamily="34" charset="0"/>
              </a:rPr>
              <a:t>Content</a:t>
            </a:r>
            <a:endParaRPr lang="ko-KR" altLang="en-US" sz="3600" b="1" dirty="0">
              <a:solidFill>
                <a:schemeClr val="bg1"/>
              </a:solidFill>
              <a:latin typeface="+mj-lt"/>
              <a:cs typeface="Arial" panose="020B0604020202020204" pitchFamily="34" charset="0"/>
            </a:endParaRPr>
          </a:p>
        </p:txBody>
      </p:sp>
      <p:grpSp>
        <p:nvGrpSpPr>
          <p:cNvPr id="21" name="그룹 16">
            <a:extLst>
              <a:ext uri="{FF2B5EF4-FFF2-40B4-BE49-F238E27FC236}">
                <a16:creationId xmlns:a16="http://schemas.microsoft.com/office/drawing/2014/main" id="{F883020A-0D28-4CF2-B484-3C9C84BA7657}"/>
              </a:ext>
            </a:extLst>
          </p:cNvPr>
          <p:cNvGrpSpPr/>
          <p:nvPr/>
        </p:nvGrpSpPr>
        <p:grpSpPr>
          <a:xfrm>
            <a:off x="8267425" y="3136735"/>
            <a:ext cx="1708426" cy="3043770"/>
            <a:chOff x="6409944" y="2491765"/>
            <a:chExt cx="1691640" cy="2535165"/>
          </a:xfrm>
        </p:grpSpPr>
        <p:sp>
          <p:nvSpPr>
            <p:cNvPr id="22" name="모서리가 둥근 직사각형 17">
              <a:extLst>
                <a:ext uri="{FF2B5EF4-FFF2-40B4-BE49-F238E27FC236}">
                  <a16:creationId xmlns:a16="http://schemas.microsoft.com/office/drawing/2014/main" id="{B6BF4871-C84E-4865-85EF-2AB3EC8B1882}"/>
                </a:ext>
              </a:extLst>
            </p:cNvPr>
            <p:cNvSpPr/>
            <p:nvPr/>
          </p:nvSpPr>
          <p:spPr>
            <a:xfrm>
              <a:off x="6940296" y="2491765"/>
              <a:ext cx="630936" cy="2441448"/>
            </a:xfrm>
            <a:prstGeom prst="roundRect">
              <a:avLst/>
            </a:prstGeom>
            <a:solidFill>
              <a:schemeClr val="tx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23" name="모서리가 둥근 직사각형 18">
              <a:extLst>
                <a:ext uri="{FF2B5EF4-FFF2-40B4-BE49-F238E27FC236}">
                  <a16:creationId xmlns:a16="http://schemas.microsoft.com/office/drawing/2014/main" id="{362E70B1-553C-4385-8216-D1ABA4A7484E}"/>
                </a:ext>
              </a:extLst>
            </p:cNvPr>
            <p:cNvSpPr/>
            <p:nvPr/>
          </p:nvSpPr>
          <p:spPr>
            <a:xfrm>
              <a:off x="6409944" y="4839495"/>
              <a:ext cx="1691640" cy="187435"/>
            </a:xfrm>
            <a:prstGeom prst="roundRect">
              <a:avLst/>
            </a:prstGeom>
            <a:solidFill>
              <a:schemeClr val="tx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grpSp>
      <p:cxnSp>
        <p:nvCxnSpPr>
          <p:cNvPr id="26" name="Straight Connector 36">
            <a:extLst>
              <a:ext uri="{FF2B5EF4-FFF2-40B4-BE49-F238E27FC236}">
                <a16:creationId xmlns:a16="http://schemas.microsoft.com/office/drawing/2014/main" id="{805A3A9E-A4C9-4A16-88AB-650032168B29}"/>
              </a:ext>
            </a:extLst>
          </p:cNvPr>
          <p:cNvCxnSpPr>
            <a:cxnSpLocks/>
          </p:cNvCxnSpPr>
          <p:nvPr/>
        </p:nvCxnSpPr>
        <p:spPr>
          <a:xfrm>
            <a:off x="4606204" y="4971915"/>
            <a:ext cx="4196836" cy="0"/>
          </a:xfrm>
          <a:prstGeom prst="line">
            <a:avLst/>
          </a:prstGeom>
          <a:ln w="762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9048B68-6A9C-CF49-8DAE-2F0035E08D50}"/>
              </a:ext>
            </a:extLst>
          </p:cNvPr>
          <p:cNvSpPr txBox="1"/>
          <p:nvPr/>
        </p:nvSpPr>
        <p:spPr>
          <a:xfrm>
            <a:off x="8267425" y="6180505"/>
            <a:ext cx="1940724" cy="523220"/>
          </a:xfrm>
          <a:prstGeom prst="rect">
            <a:avLst/>
          </a:prstGeom>
          <a:noFill/>
        </p:spPr>
        <p:txBody>
          <a:bodyPr wrap="none" rtlCol="0">
            <a:spAutoFit/>
          </a:bodyPr>
          <a:lstStyle/>
          <a:p>
            <a:r>
              <a:rPr lang="en-US" altLang="ko-KR" sz="2800" b="1" dirty="0">
                <a:cs typeface="Arial" panose="020B0604020202020204" pitchFamily="34" charset="0"/>
              </a:rPr>
              <a:t>RFID reader</a:t>
            </a:r>
            <a:endParaRPr lang="ko-KR" altLang="en-US" sz="2800" b="1" dirty="0">
              <a:cs typeface="Arial" panose="020B0604020202020204" pitchFamily="34" charset="0"/>
            </a:endParaRPr>
          </a:p>
        </p:txBody>
      </p:sp>
    </p:spTree>
    <p:extLst>
      <p:ext uri="{BB962C8B-B14F-4D97-AF65-F5344CB8AC3E}">
        <p14:creationId xmlns:p14="http://schemas.microsoft.com/office/powerpoint/2010/main" val="3252589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30416</TotalTime>
  <Words>2826</Words>
  <Application>Microsoft Macintosh PowerPoint</Application>
  <PresentationFormat>Widescreen</PresentationFormat>
  <Paragraphs>310</Paragraphs>
  <Slides>43</Slides>
  <Notes>35</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맑은 고딕</vt:lpstr>
      <vt:lpstr>Arial</vt:lpstr>
      <vt:lpstr>Calibri</vt:lpstr>
      <vt:lpstr>Calibri Light</vt:lpstr>
      <vt:lpstr>Office 테마</vt:lpstr>
      <vt:lpstr>RF – Eats: Food and Liquid Sensing in Practical Environments using RFID</vt:lpstr>
      <vt:lpstr>PowerPoint Presentation</vt:lpstr>
      <vt:lpstr>PowerPoint Presentation</vt:lpstr>
      <vt:lpstr>Impact Gone Wrong Globally</vt:lpstr>
      <vt:lpstr>PowerPoint Presentation</vt:lpstr>
      <vt:lpstr>PowerPoint Presentation</vt:lpstr>
      <vt:lpstr>Approach: Exploit the wireless interaction between an RFID and the content</vt:lpstr>
      <vt:lpstr>Approach: Exploit the wireless interaction between an RFID and the content</vt:lpstr>
      <vt:lpstr>Approach: Exploit the wireless interaction between an RFID and the content</vt:lpstr>
      <vt:lpstr>Approach: Exploit the wireless interaction between an RFID and the content</vt:lpstr>
      <vt:lpstr>RF-EATS</vt:lpstr>
      <vt:lpstr>Key Idea</vt:lpstr>
      <vt:lpstr>Experiment with Authentic &amp; Fake Alcohol (HotNets’18)</vt:lpstr>
      <vt:lpstr>Experiment in a Different Environment</vt:lpstr>
      <vt:lpstr>Problem: RFID Responses Impacted by Changes  in the Environment</vt:lpstr>
      <vt:lpstr>Trivial Solution</vt:lpstr>
      <vt:lpstr>Trivial Solution</vt:lpstr>
      <vt:lpstr>Trivial Solution</vt:lpstr>
      <vt:lpstr>Trivial Solution</vt:lpstr>
      <vt:lpstr>Ideally: Synthetically Generate Measurements from Unseen  Environments</vt:lpstr>
      <vt:lpstr>Decomposing the RFID Channel</vt:lpstr>
      <vt:lpstr>Decomposing the RFID Channel</vt:lpstr>
      <vt:lpstr>Multipath Kernel Allows Generating  Environment-only Features</vt:lpstr>
      <vt:lpstr>Multipath Kernel Allows Generating  Environment-only Features</vt:lpstr>
      <vt:lpstr>Multipath Kernel Allows Generating  Environment-only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Insights </vt:lpstr>
      <vt:lpstr>Thanks</vt:lpstr>
      <vt:lpstr>Extra Slides</vt:lpstr>
      <vt:lpstr>System Architecture</vt:lpstr>
      <vt:lpstr>Transfer Learning Model</vt:lpstr>
      <vt:lpstr>RFID - Coupling Techniques</vt:lpstr>
      <vt:lpstr>EPC – Gen 2 Working Principle (UHF RFID)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Unsoo Ha</dc:creator>
  <cp:lastModifiedBy>Usama Younus</cp:lastModifiedBy>
  <cp:revision>1693</cp:revision>
  <cp:lastPrinted>2020-02-22T01:40:31Z</cp:lastPrinted>
  <dcterms:created xsi:type="dcterms:W3CDTF">2018-10-23T02:23:13Z</dcterms:created>
  <dcterms:modified xsi:type="dcterms:W3CDTF">2020-12-07T20:03:26Z</dcterms:modified>
</cp:coreProperties>
</file>